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2" r:id="rId2"/>
    <p:sldId id="289" r:id="rId3"/>
    <p:sldId id="293" r:id="rId4"/>
    <p:sldId id="294" r:id="rId5"/>
    <p:sldId id="308" r:id="rId6"/>
    <p:sldId id="295" r:id="rId7"/>
    <p:sldId id="297" r:id="rId8"/>
    <p:sldId id="306" r:id="rId9"/>
    <p:sldId id="307" r:id="rId10"/>
    <p:sldId id="298" r:id="rId11"/>
    <p:sldId id="299" r:id="rId12"/>
    <p:sldId id="300" r:id="rId13"/>
    <p:sldId id="301" r:id="rId14"/>
    <p:sldId id="302" r:id="rId15"/>
    <p:sldId id="303" r:id="rId16"/>
    <p:sldId id="304" r:id="rId17"/>
    <p:sldId id="305" r:id="rId18"/>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ＭＳ Ｐゴシック" pitchFamily="-110"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10"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10"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10"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10" charset="-128"/>
        <a:cs typeface="+mn-cs"/>
      </a:defRPr>
    </a:lvl5pPr>
    <a:lvl6pPr marL="2286000" algn="l" defTabSz="914400" rtl="0" eaLnBrk="1" latinLnBrk="0" hangingPunct="1">
      <a:defRPr kern="1200">
        <a:solidFill>
          <a:schemeClr val="tx1"/>
        </a:solidFill>
        <a:latin typeface="Arial" charset="0"/>
        <a:ea typeface="ＭＳ Ｐゴシック" pitchFamily="-110" charset="-128"/>
        <a:cs typeface="+mn-cs"/>
      </a:defRPr>
    </a:lvl6pPr>
    <a:lvl7pPr marL="2743200" algn="l" defTabSz="914400" rtl="0" eaLnBrk="1" latinLnBrk="0" hangingPunct="1">
      <a:defRPr kern="1200">
        <a:solidFill>
          <a:schemeClr val="tx1"/>
        </a:solidFill>
        <a:latin typeface="Arial" charset="0"/>
        <a:ea typeface="ＭＳ Ｐゴシック" pitchFamily="-110" charset="-128"/>
        <a:cs typeface="+mn-cs"/>
      </a:defRPr>
    </a:lvl7pPr>
    <a:lvl8pPr marL="3200400" algn="l" defTabSz="914400" rtl="0" eaLnBrk="1" latinLnBrk="0" hangingPunct="1">
      <a:defRPr kern="1200">
        <a:solidFill>
          <a:schemeClr val="tx1"/>
        </a:solidFill>
        <a:latin typeface="Arial" charset="0"/>
        <a:ea typeface="ＭＳ Ｐゴシック" pitchFamily="-110" charset="-128"/>
        <a:cs typeface="+mn-cs"/>
      </a:defRPr>
    </a:lvl8pPr>
    <a:lvl9pPr marL="3657600" algn="l" defTabSz="914400" rtl="0" eaLnBrk="1" latinLnBrk="0" hangingPunct="1">
      <a:defRPr kern="1200">
        <a:solidFill>
          <a:schemeClr val="tx1"/>
        </a:solidFill>
        <a:latin typeface="Arial"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2E1A"/>
    <a:srgbClr val="BF311A"/>
    <a:srgbClr val="DAD3CC"/>
    <a:srgbClr val="4A7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5" autoAdjust="0"/>
    <p:restoredTop sz="90000" autoAdjust="0"/>
  </p:normalViewPr>
  <p:slideViewPr>
    <p:cSldViewPr snapToObjects="1">
      <p:cViewPr>
        <p:scale>
          <a:sx n="80" d="100"/>
          <a:sy n="80" d="100"/>
        </p:scale>
        <p:origin x="-828" y="-72"/>
      </p:cViewPr>
      <p:guideLst>
        <p:guide orient="horz" pos="1162"/>
        <p:guide pos="3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7" d="100"/>
          <a:sy n="67" d="100"/>
        </p:scale>
        <p:origin x="-322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796088" cy="496888"/>
          </a:xfrm>
          <a:prstGeom prst="rect">
            <a:avLst/>
          </a:prstGeom>
        </p:spPr>
        <p:txBody>
          <a:bodyPr vert="horz" wrap="square" lIns="91440" tIns="45720" rIns="91440" bIns="45720" numCol="1" anchor="t" anchorCtr="0" compatLnSpc="1">
            <a:prstTxWarp prst="textNoShape">
              <a:avLst/>
            </a:prstTxWarp>
          </a:bodyPr>
          <a:lstStyle>
            <a:lvl1pPr>
              <a:defRPr sz="2000">
                <a:latin typeface="Calibri" pitchFamily="-110" charset="0"/>
              </a:defRPr>
            </a:lvl1pPr>
          </a:lstStyle>
          <a:p>
            <a:pPr>
              <a:defRPr/>
            </a:pPr>
            <a:endParaRPr lang="en-NZ"/>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CA57C01-DB58-4118-9CBE-3734B22F241A}" type="slidenum">
              <a:rPr lang="en-NZ"/>
              <a:pPr>
                <a:defRPr/>
              </a:pPr>
              <a:t>‹#›</a:t>
            </a:fld>
            <a:endParaRPr lang="en-NZ"/>
          </a:p>
        </p:txBody>
      </p:sp>
    </p:spTree>
    <p:extLst>
      <p:ext uri="{BB962C8B-B14F-4D97-AF65-F5344CB8AC3E}">
        <p14:creationId xmlns:p14="http://schemas.microsoft.com/office/powerpoint/2010/main" val="1649618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98463" y="330200"/>
            <a:ext cx="5973762" cy="413702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 name="Slide Number Placeholder 6"/>
          <p:cNvSpPr>
            <a:spLocks noGrp="1"/>
          </p:cNvSpPr>
          <p:nvPr>
            <p:ph type="sldNum" sz="quarter" idx="5"/>
          </p:nvPr>
        </p:nvSpPr>
        <p:spPr>
          <a:xfrm>
            <a:off x="6118225" y="9428163"/>
            <a:ext cx="677863" cy="496887"/>
          </a:xfrm>
          <a:prstGeom prst="rect">
            <a:avLst/>
          </a:prstGeom>
        </p:spPr>
        <p:txBody>
          <a:bodyPr vert="horz" wrap="square" lIns="91440" tIns="45720" rIns="91440" bIns="45720" numCol="1" anchor="b" anchorCtr="0" compatLnSpc="1">
            <a:prstTxWarp prst="textNoShape">
              <a:avLst/>
            </a:prstTxWarp>
          </a:bodyPr>
          <a:lstStyle>
            <a:lvl1pPr algn="r">
              <a:defRPr sz="1000">
                <a:solidFill>
                  <a:schemeClr val="tx2"/>
                </a:solidFill>
                <a:latin typeface="Calibri" pitchFamily="-110" charset="0"/>
              </a:defRPr>
            </a:lvl1pPr>
          </a:lstStyle>
          <a:p>
            <a:pPr>
              <a:defRPr/>
            </a:pPr>
            <a:fld id="{415D722D-4634-4EAD-8BC6-DD77FAF5F3F4}" type="slidenum">
              <a:rPr lang="en-US"/>
              <a:pPr>
                <a:defRPr/>
              </a:pPr>
              <a:t>‹#›</a:t>
            </a:fld>
            <a:endParaRPr lang="en-US"/>
          </a:p>
        </p:txBody>
      </p:sp>
    </p:spTree>
    <p:extLst>
      <p:ext uri="{BB962C8B-B14F-4D97-AF65-F5344CB8AC3E}">
        <p14:creationId xmlns:p14="http://schemas.microsoft.com/office/powerpoint/2010/main" val="3284667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2"/>
        </a:solidFill>
        <a:latin typeface="+mn-lt"/>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2"/>
        </a:solidFill>
        <a:latin typeface="+mn-lt"/>
        <a:ea typeface="ＭＳ Ｐゴシック" pitchFamily="-65" charset="-128"/>
        <a:cs typeface="+mn-cs"/>
      </a:defRPr>
    </a:lvl2pPr>
    <a:lvl3pPr marL="914400" algn="l" rtl="0" eaLnBrk="0" fontAlgn="base" hangingPunct="0">
      <a:spcBef>
        <a:spcPct val="30000"/>
      </a:spcBef>
      <a:spcAft>
        <a:spcPct val="0"/>
      </a:spcAft>
      <a:defRPr sz="1200" kern="1200">
        <a:solidFill>
          <a:schemeClr val="tx2"/>
        </a:solidFill>
        <a:latin typeface="+mn-lt"/>
        <a:ea typeface="ＭＳ Ｐゴシック" pitchFamily="-65" charset="-128"/>
        <a:cs typeface="+mn-cs"/>
      </a:defRPr>
    </a:lvl3pPr>
    <a:lvl4pPr marL="1371600" algn="l" rtl="0" eaLnBrk="0" fontAlgn="base" hangingPunct="0">
      <a:spcBef>
        <a:spcPct val="30000"/>
      </a:spcBef>
      <a:spcAft>
        <a:spcPct val="0"/>
      </a:spcAft>
      <a:defRPr sz="1200" kern="1200">
        <a:solidFill>
          <a:schemeClr val="tx2"/>
        </a:solidFill>
        <a:latin typeface="+mn-lt"/>
        <a:ea typeface="ＭＳ Ｐゴシック" pitchFamily="-65" charset="-128"/>
        <a:cs typeface="+mn-cs"/>
      </a:defRPr>
    </a:lvl4pPr>
    <a:lvl5pPr marL="1828800" algn="l" rtl="0" eaLnBrk="0" fontAlgn="base" hangingPunct="0">
      <a:spcBef>
        <a:spcPct val="30000"/>
      </a:spcBef>
      <a:spcAft>
        <a:spcPct val="0"/>
      </a:spcAft>
      <a:defRPr sz="1200" kern="1200">
        <a:solidFill>
          <a:schemeClr val="tx2"/>
        </a:solidFill>
        <a:latin typeface="+mn-lt"/>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5EE54AB2-104C-4B84-AA7C-0CDE6C1A570C}" type="slidenum">
              <a:rPr lang="en-US" smtClean="0">
                <a:solidFill>
                  <a:schemeClr val="tx2"/>
                </a:solidFill>
                <a:latin typeface="Calibri" pitchFamily="-110" charset="0"/>
              </a:rPr>
              <a:pPr eaLnBrk="1" hangingPunct="1"/>
              <a:t>1</a:t>
            </a:fld>
            <a:endParaRPr lang="en-US" smtClean="0">
              <a:solidFill>
                <a:schemeClr val="tx2"/>
              </a:solidFill>
              <a:latin typeface="Calibri" pitchFamily="-110"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FC8CBE74-7E58-43DB-A398-CDC258F4354A}" type="slidenum">
              <a:rPr lang="en-US" smtClean="0">
                <a:solidFill>
                  <a:schemeClr val="tx2"/>
                </a:solidFill>
                <a:latin typeface="Calibri" pitchFamily="-110" charset="0"/>
              </a:rPr>
              <a:pPr eaLnBrk="1" hangingPunct="1"/>
              <a:t>10</a:t>
            </a:fld>
            <a:endParaRPr lang="en-US" smtClean="0">
              <a:solidFill>
                <a:schemeClr val="tx2"/>
              </a:solidFill>
              <a:latin typeface="Calibri" pitchFamily="-110"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smtClean="0">
                <a:ea typeface="ＭＳ Ｐゴシック" pitchFamily="-110" charset="-128"/>
              </a:rPr>
              <a:t>.</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A9C7F812-1766-47F9-8360-42D99710FD50}" type="slidenum">
              <a:rPr lang="en-US" smtClean="0">
                <a:solidFill>
                  <a:schemeClr val="tx2"/>
                </a:solidFill>
                <a:latin typeface="Calibri" pitchFamily="-110" charset="0"/>
              </a:rPr>
              <a:pPr eaLnBrk="1" hangingPunct="1"/>
              <a:t>11</a:t>
            </a:fld>
            <a:endParaRPr lang="en-US" smtClean="0">
              <a:solidFill>
                <a:schemeClr val="tx2"/>
              </a:solidFill>
              <a:latin typeface="Calibri" pitchFamily="-110"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DCFDA799-9FA6-46FD-A6C7-2BEFD621EB0D}" type="slidenum">
              <a:rPr lang="en-US" smtClean="0">
                <a:solidFill>
                  <a:schemeClr val="tx2"/>
                </a:solidFill>
                <a:latin typeface="Calibri" pitchFamily="-110" charset="0"/>
              </a:rPr>
              <a:pPr eaLnBrk="1" hangingPunct="1"/>
              <a:t>12</a:t>
            </a:fld>
            <a:endParaRPr lang="en-US" smtClean="0">
              <a:solidFill>
                <a:schemeClr val="tx2"/>
              </a:solidFill>
              <a:latin typeface="Calibri" pitchFamily="-110"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89A72A1D-0A7B-4AF5-8CD6-E88540626857}" type="slidenum">
              <a:rPr lang="en-US" smtClean="0">
                <a:solidFill>
                  <a:schemeClr val="tx2"/>
                </a:solidFill>
                <a:latin typeface="Calibri" pitchFamily="-110" charset="0"/>
              </a:rPr>
              <a:pPr eaLnBrk="1" hangingPunct="1"/>
              <a:t>13</a:t>
            </a:fld>
            <a:endParaRPr lang="en-US" smtClean="0">
              <a:solidFill>
                <a:schemeClr val="tx2"/>
              </a:solidFill>
              <a:latin typeface="Calibri" pitchFamily="-110"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A0346237-D0C3-4B78-8413-6D76E9A77E4A}" type="slidenum">
              <a:rPr lang="en-US" smtClean="0">
                <a:solidFill>
                  <a:schemeClr val="tx2"/>
                </a:solidFill>
                <a:latin typeface="Calibri" pitchFamily="-110" charset="0"/>
              </a:rPr>
              <a:pPr eaLnBrk="1" hangingPunct="1"/>
              <a:t>14</a:t>
            </a:fld>
            <a:endParaRPr lang="en-US" smtClean="0">
              <a:solidFill>
                <a:schemeClr val="tx2"/>
              </a:solidFill>
              <a:latin typeface="Calibri" pitchFamily="-110"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NZ" smtClean="0">
              <a:ea typeface="ＭＳ Ｐゴシック" pitchFamily="-110"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E38C5A47-24BB-4712-BEA1-6B6694D049F0}" type="slidenum">
              <a:rPr lang="en-US" smtClean="0">
                <a:solidFill>
                  <a:schemeClr val="tx2"/>
                </a:solidFill>
                <a:latin typeface="Calibri" pitchFamily="-110" charset="0"/>
              </a:rPr>
              <a:pPr eaLnBrk="1" hangingPunct="1"/>
              <a:t>15</a:t>
            </a:fld>
            <a:endParaRPr lang="en-US" smtClean="0">
              <a:solidFill>
                <a:schemeClr val="tx2"/>
              </a:solidFill>
              <a:latin typeface="Calibri" pitchFamily="-110"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F5B4C10B-F456-4323-83F8-C16A1DA392E0}" type="slidenum">
              <a:rPr lang="en-US" smtClean="0">
                <a:solidFill>
                  <a:schemeClr val="tx2"/>
                </a:solidFill>
                <a:latin typeface="Calibri" pitchFamily="-110" charset="0"/>
              </a:rPr>
              <a:pPr eaLnBrk="1" hangingPunct="1"/>
              <a:t>16</a:t>
            </a:fld>
            <a:endParaRPr lang="en-US" smtClean="0">
              <a:solidFill>
                <a:schemeClr val="tx2"/>
              </a:solidFill>
              <a:latin typeface="Calibri" pitchFamily="-110"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B78FEA6F-E55C-4435-8506-E57711E55EBE}" type="slidenum">
              <a:rPr lang="en-US" smtClean="0">
                <a:solidFill>
                  <a:schemeClr val="tx2"/>
                </a:solidFill>
                <a:latin typeface="Calibri" pitchFamily="-110" charset="0"/>
              </a:rPr>
              <a:pPr eaLnBrk="1" hangingPunct="1"/>
              <a:t>17</a:t>
            </a:fld>
            <a:endParaRPr lang="en-US" smtClean="0">
              <a:solidFill>
                <a:schemeClr val="tx2"/>
              </a:solidFill>
              <a:latin typeface="Calibri" pitchFamily="-110"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6177563A-B2A4-40C3-92A9-287F7A75EC34}" type="slidenum">
              <a:rPr lang="en-US" smtClean="0">
                <a:solidFill>
                  <a:schemeClr val="tx2"/>
                </a:solidFill>
                <a:latin typeface="Calibri" pitchFamily="-110" charset="0"/>
              </a:rPr>
              <a:pPr eaLnBrk="1" hangingPunct="1"/>
              <a:t>2</a:t>
            </a:fld>
            <a:endParaRPr lang="en-US" smtClean="0">
              <a:solidFill>
                <a:schemeClr val="tx2"/>
              </a:solidFill>
              <a:latin typeface="Calibri" pitchFamily="-110"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6A130692-4174-4482-B41E-33EA6CDF4CA4}" type="slidenum">
              <a:rPr lang="en-US" smtClean="0">
                <a:solidFill>
                  <a:schemeClr val="tx2"/>
                </a:solidFill>
                <a:latin typeface="Calibri" pitchFamily="-110" charset="0"/>
              </a:rPr>
              <a:pPr eaLnBrk="1" hangingPunct="1"/>
              <a:t>3</a:t>
            </a:fld>
            <a:endParaRPr lang="en-US" smtClean="0">
              <a:solidFill>
                <a:schemeClr val="tx2"/>
              </a:solidFill>
              <a:latin typeface="Calibri" pitchFamily="-110"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DCB0A8DD-1981-406B-A35E-0738B32C3FB2}" type="slidenum">
              <a:rPr lang="en-US" smtClean="0">
                <a:solidFill>
                  <a:schemeClr val="tx2"/>
                </a:solidFill>
                <a:latin typeface="Calibri" pitchFamily="-110" charset="0"/>
              </a:rPr>
              <a:pPr eaLnBrk="1" hangingPunct="1"/>
              <a:t>4</a:t>
            </a:fld>
            <a:endParaRPr lang="en-US" smtClean="0">
              <a:solidFill>
                <a:schemeClr val="tx2"/>
              </a:solidFill>
              <a:latin typeface="Calibri" pitchFamily="-110"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3FA187E0-ED4C-4AB7-9F52-5B0336443BF1}" type="slidenum">
              <a:rPr lang="en-US" smtClean="0">
                <a:solidFill>
                  <a:schemeClr val="tx2"/>
                </a:solidFill>
                <a:latin typeface="Calibri" pitchFamily="-110" charset="0"/>
              </a:rPr>
              <a:pPr eaLnBrk="1" hangingPunct="1"/>
              <a:t>5</a:t>
            </a:fld>
            <a:endParaRPr lang="en-US" smtClean="0">
              <a:solidFill>
                <a:schemeClr val="tx2"/>
              </a:solidFill>
              <a:latin typeface="Calibri" pitchFamily="-110"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a:p>
            <a:endParaRPr lang="en-NZ" smtClean="0">
              <a:ea typeface="ＭＳ Ｐゴシック" pitchFamily="-110"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B889DAFD-E17C-4B69-821B-07934CDCA1CE}" type="slidenum">
              <a:rPr lang="en-US" smtClean="0">
                <a:solidFill>
                  <a:schemeClr val="tx2"/>
                </a:solidFill>
                <a:latin typeface="Calibri" pitchFamily="-110" charset="0"/>
              </a:rPr>
              <a:pPr eaLnBrk="1" hangingPunct="1"/>
              <a:t>6</a:t>
            </a:fld>
            <a:endParaRPr lang="en-US" smtClean="0">
              <a:solidFill>
                <a:schemeClr val="tx2"/>
              </a:solidFill>
              <a:latin typeface="Calibri" pitchFamily="-110"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NZ" sz="2400" smtClean="0">
              <a:ea typeface="ＭＳ Ｐゴシック" pitchFamily="-110" charset="-128"/>
            </a:endParaRPr>
          </a:p>
          <a:p>
            <a:endParaRPr lang="en-NZ" smtClean="0">
              <a:ea typeface="ＭＳ Ｐゴシック" pitchFamily="-110" charset="-128"/>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82ADCEEF-BDB8-4D1D-B3EA-198F98A16E0C}" type="slidenum">
              <a:rPr lang="en-US" smtClean="0">
                <a:solidFill>
                  <a:schemeClr val="tx2"/>
                </a:solidFill>
                <a:latin typeface="Calibri" pitchFamily="-110" charset="0"/>
              </a:rPr>
              <a:pPr eaLnBrk="1" hangingPunct="1"/>
              <a:t>7</a:t>
            </a:fld>
            <a:endParaRPr lang="en-US" smtClean="0">
              <a:solidFill>
                <a:schemeClr val="tx2"/>
              </a:solidFill>
              <a:latin typeface="Calibri" pitchFamily="-110"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E9BBFCC8-8172-4064-A57D-DE7398EFAB24}" type="slidenum">
              <a:rPr lang="en-US" smtClean="0">
                <a:solidFill>
                  <a:schemeClr val="tx2"/>
                </a:solidFill>
                <a:latin typeface="Calibri" pitchFamily="-110" charset="0"/>
              </a:rPr>
              <a:pPr eaLnBrk="1" hangingPunct="1"/>
              <a:t>8</a:t>
            </a:fld>
            <a:endParaRPr lang="en-US" smtClean="0">
              <a:solidFill>
                <a:schemeClr val="tx2"/>
              </a:solidFill>
              <a:latin typeface="Calibri" pitchFamily="-110"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ea typeface="ＭＳ Ｐゴシック" pitchFamily="-110" charset="-128"/>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22AFAAC3-3B1A-4A71-9B52-C235DCECD461}" type="slidenum">
              <a:rPr lang="en-US" smtClean="0">
                <a:solidFill>
                  <a:schemeClr val="tx2"/>
                </a:solidFill>
                <a:latin typeface="Calibri" pitchFamily="-110" charset="0"/>
              </a:rPr>
              <a:pPr eaLnBrk="1" hangingPunct="1"/>
              <a:t>9</a:t>
            </a:fld>
            <a:endParaRPr lang="en-US" smtClean="0">
              <a:solidFill>
                <a:schemeClr val="tx2"/>
              </a:solidFill>
              <a:latin typeface="Calibri" pitchFamily="-110"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mailto:contact@comcom.govt.nz"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www.comcom.govt.nz/" TargetMode="Externa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15"/>
          <p:cNvSpPr>
            <a:spLocks noGrp="1"/>
          </p:cNvSpPr>
          <p:nvPr>
            <p:ph type="body" sz="quarter" idx="11"/>
          </p:nvPr>
        </p:nvSpPr>
        <p:spPr>
          <a:xfrm>
            <a:off x="941416" y="3352800"/>
            <a:ext cx="8001000" cy="2514600"/>
          </a:xfrm>
          <a:prstGeom prst="rect">
            <a:avLst/>
          </a:prstGeom>
        </p:spPr>
        <p:txBody>
          <a:bodyPr/>
          <a:lstStyle>
            <a:lvl1pPr marL="0" indent="0" algn="ctr">
              <a:spcBef>
                <a:spcPts val="0"/>
              </a:spcBef>
              <a:buFontTx/>
              <a:buNone/>
              <a:defRPr sz="2800" cap="none" baseline="0">
                <a:solidFill>
                  <a:schemeClr val="accent4"/>
                </a:solidFill>
                <a:latin typeface="Calibri" pitchFamily="34" charset="0"/>
              </a:defRPr>
            </a:lvl1pPr>
          </a:lstStyle>
          <a:p>
            <a:pPr lvl="0"/>
            <a:endParaRPr lang="en-US" dirty="0" smtClean="0"/>
          </a:p>
          <a:p>
            <a:pPr lvl="0"/>
            <a:r>
              <a:rPr lang="en-US" dirty="0" smtClean="0"/>
              <a:t>Click to edit Master text styles</a:t>
            </a:r>
          </a:p>
        </p:txBody>
      </p:sp>
      <p:sp>
        <p:nvSpPr>
          <p:cNvPr id="5" name="Title 4"/>
          <p:cNvSpPr>
            <a:spLocks noGrp="1"/>
          </p:cNvSpPr>
          <p:nvPr>
            <p:ph type="title"/>
          </p:nvPr>
        </p:nvSpPr>
        <p:spPr>
          <a:xfrm>
            <a:off x="941416" y="1524000"/>
            <a:ext cx="8001000" cy="1828800"/>
          </a:xfrm>
        </p:spPr>
        <p:txBody>
          <a:bodyPr anchor="b"/>
          <a:lstStyle>
            <a:lvl1pPr algn="ctr">
              <a:defRPr sz="3200" b="1"/>
            </a:lvl1pPr>
          </a:lstStyle>
          <a:p>
            <a:r>
              <a:rPr lang="en-AU" dirty="0" smtClean="0"/>
              <a:t>Click to edit Master title style</a:t>
            </a:r>
            <a:endParaRPr lang="en-US" dirty="0"/>
          </a:p>
        </p:txBody>
      </p:sp>
    </p:spTree>
    <p:extLst>
      <p:ext uri="{BB962C8B-B14F-4D97-AF65-F5344CB8AC3E}">
        <p14:creationId xmlns:p14="http://schemas.microsoft.com/office/powerpoint/2010/main" val="283638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CCF Act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CCCF Act messages 2</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140075"/>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Anyone involved in the finance industry must understand what they need to do to comply with the Credit Contracts and Consumer Finance Act. Lenders should seek independent advice to ensure that their lending practices do not break the law, as there are serious penalties for breaking the law.</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We place high priority on seeking redress for businesses and consumers. We respond to breaches of the law by identifying where and how we can most effectively achieve the greatest benefit for affected consumers and businesses.</a:t>
            </a:r>
          </a:p>
        </p:txBody>
      </p:sp>
    </p:spTree>
    <p:extLst>
      <p:ext uri="{BB962C8B-B14F-4D97-AF65-F5344CB8AC3E}">
        <p14:creationId xmlns:p14="http://schemas.microsoft.com/office/powerpoint/2010/main" val="211299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merce Act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Commerce Act messages 1</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535113"/>
            <a:ext cx="8928100" cy="5278437"/>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100" smtClean="0">
                <a:solidFill>
                  <a:schemeClr val="tx2"/>
                </a:solidFill>
                <a:latin typeface="Calibri" pitchFamily="-110" charset="0"/>
                <a:cs typeface="Times New Roman" pitchFamily="-110" charset="0"/>
              </a:rPr>
              <a:t>The Commerce Act is New Zealand’s primary competition law. It prohibits anti-competitive behaviour and structures in markets.</a:t>
            </a:r>
          </a:p>
          <a:p>
            <a:pPr>
              <a:defRPr/>
            </a:pPr>
            <a:endParaRPr lang="en-NZ" sz="2100" smtClean="0">
              <a:solidFill>
                <a:schemeClr val="tx2"/>
              </a:solidFill>
              <a:latin typeface="Calibri" pitchFamily="-110" charset="0"/>
              <a:cs typeface="Times New Roman" pitchFamily="-110" charset="0"/>
            </a:endParaRPr>
          </a:p>
          <a:p>
            <a:pPr>
              <a:defRPr/>
            </a:pPr>
            <a:r>
              <a:rPr lang="en-NZ" sz="2100" smtClean="0">
                <a:solidFill>
                  <a:schemeClr val="tx2"/>
                </a:solidFill>
                <a:latin typeface="Calibri" pitchFamily="-110" charset="0"/>
                <a:cs typeface="Times New Roman" pitchFamily="-110" charset="0"/>
              </a:rPr>
              <a:t>The Commission makes decisions as to whether company mergers may proceed, after assessing the impact of the merger on competition. Some mergers can harm competition by giving the merged businesses market power, which could result in higher prices and reduced choice or quality for consumers.</a:t>
            </a:r>
          </a:p>
          <a:p>
            <a:pPr>
              <a:defRPr/>
            </a:pPr>
            <a:endParaRPr lang="en-NZ" sz="2100" smtClean="0">
              <a:solidFill>
                <a:schemeClr val="tx2"/>
              </a:solidFill>
              <a:latin typeface="Calibri" pitchFamily="-110" charset="0"/>
              <a:cs typeface="Times New Roman" pitchFamily="-110" charset="0"/>
            </a:endParaRPr>
          </a:p>
          <a:p>
            <a:pPr>
              <a:defRPr/>
            </a:pPr>
            <a:r>
              <a:rPr lang="en-NZ" sz="2100" smtClean="0">
                <a:solidFill>
                  <a:schemeClr val="tx2"/>
                </a:solidFill>
                <a:latin typeface="Calibri" pitchFamily="-110" charset="0"/>
                <a:cs typeface="Times New Roman" pitchFamily="-110" charset="0"/>
              </a:rPr>
              <a:t>We will act to prevent arrangements between competitors that reduce competition, such as price-fixing, which harms consumers and the wider economy. </a:t>
            </a:r>
          </a:p>
          <a:p>
            <a:pPr>
              <a:defRPr/>
            </a:pPr>
            <a:endParaRPr lang="en-NZ" sz="2100" smtClean="0">
              <a:solidFill>
                <a:schemeClr val="tx2"/>
              </a:solidFill>
              <a:latin typeface="Calibri" pitchFamily="-110" charset="0"/>
              <a:cs typeface="Times New Roman" pitchFamily="-110" charset="0"/>
            </a:endParaRPr>
          </a:p>
          <a:p>
            <a:pPr>
              <a:defRPr/>
            </a:pPr>
            <a:r>
              <a:rPr lang="en-NZ" sz="2100" smtClean="0">
                <a:solidFill>
                  <a:schemeClr val="tx2"/>
                </a:solidFill>
                <a:latin typeface="Calibri" pitchFamily="-110" charset="0"/>
                <a:cs typeface="Times New Roman" pitchFamily="-110" charset="0"/>
              </a:rPr>
              <a:t>Our leniency programme is designed to destabilise cartels by offering immunity from prosecution for those who are the first to tell us about any cartel arrangements.</a:t>
            </a:r>
          </a:p>
          <a:p>
            <a:pPr>
              <a:defRPr/>
            </a:pPr>
            <a:endParaRPr lang="en-NZ" sz="2200" smtClean="0">
              <a:solidFill>
                <a:schemeClr val="tx2"/>
              </a:solidFill>
              <a:latin typeface="Calibri" pitchFamily="-110" charset="0"/>
              <a:cs typeface="Times New Roman" pitchFamily="-110" charset="0"/>
            </a:endParaRPr>
          </a:p>
        </p:txBody>
      </p:sp>
    </p:spTree>
    <p:extLst>
      <p:ext uri="{BB962C8B-B14F-4D97-AF65-F5344CB8AC3E}">
        <p14:creationId xmlns:p14="http://schemas.microsoft.com/office/powerpoint/2010/main" val="3996181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merce Act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43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Commerce Act messages 2</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8163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The Commission usually succeeds in obtaining significant court-imposed penalties against companies that engage in anti-competitive conduct directed at New Zealand consumers. </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It is often more timely and cost effective to stop harmful business conduct and achieve appropriate compensation for consumers through settlements, rather than through the courts. </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Businesses need to ensure that their staff comply with the Commerce Act, as breaches of the Act can cost the company both in penalties and damaged reputation.</a:t>
            </a:r>
          </a:p>
        </p:txBody>
      </p:sp>
    </p:spTree>
    <p:extLst>
      <p:ext uri="{BB962C8B-B14F-4D97-AF65-F5344CB8AC3E}">
        <p14:creationId xmlns:p14="http://schemas.microsoft.com/office/powerpoint/2010/main" val="2084502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lecommunications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43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Telecommunications Act messages</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784350"/>
            <a:ext cx="8928100" cy="48323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A competitive telecommunications sector underpins economic growth and productivity. The Telecommunications Act focuses on promoting competition for the benefit of end users – both businesses and consumers.</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We regulate access to monopoly networks to enable new participants to enter into the telecommunications markets. New entry into telecommunications markets supports increased competition. We also review existing regulation to see whether it should be removed where competition is occurring. </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We are very open in all of our consultation processes and engagement with the telecommunications industry. As well as through formal consultation processes, we actively engage with the industry to ensure that we are up to date with current technology and market developments. </a:t>
            </a:r>
          </a:p>
        </p:txBody>
      </p:sp>
    </p:spTree>
    <p:extLst>
      <p:ext uri="{BB962C8B-B14F-4D97-AF65-F5344CB8AC3E}">
        <p14:creationId xmlns:p14="http://schemas.microsoft.com/office/powerpoint/2010/main" val="2327932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rt 4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43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Part 4 messages 1</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4154488"/>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Under Part 4 of the Commerce Act we regulate markets where there is little or no competition and little prospect of future competition. The monopoly services we regulate involve infrastructure that is central to the effective functioning of New Zealand’s economy. We are focused on the long term because investment in the major infrastructure that we regulate is long term in nature.  </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Through regulation of monopoly businesses we aim to ensure there is an appropriate balance between providing incentives for suppliers to invest in their regulated services, and ensuring that consumers and businesses are being charged prices that are better aligned with the cost of the services they receive.</a:t>
            </a:r>
          </a:p>
        </p:txBody>
      </p:sp>
    </p:spTree>
    <p:extLst>
      <p:ext uri="{BB962C8B-B14F-4D97-AF65-F5344CB8AC3E}">
        <p14:creationId xmlns:p14="http://schemas.microsoft.com/office/powerpoint/2010/main" val="1442633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rt 4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55613"/>
            <a:ext cx="8856663" cy="64611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600" smtClean="0">
                <a:solidFill>
                  <a:schemeClr val="tx2"/>
                </a:solidFill>
                <a:latin typeface="Calibri" pitchFamily="-110" charset="0"/>
              </a:rPr>
              <a:t>Part 4 messages 2</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34782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We aim to promote increased certainty for regulated businesses. Certainty will increase over time as the new regime is implemented and better understood. Input methodologies are one means of promoting certainty. Input methodologies set upfront rules and processes that we apply when we regulate. </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We are very open in all of our consultation processes and engagement with industry. As well as formal consultation processes, we actively engage with the industry to ensure that we are up to date with current technology and market developments. </a:t>
            </a:r>
          </a:p>
        </p:txBody>
      </p:sp>
    </p:spTree>
    <p:extLst>
      <p:ext uri="{BB962C8B-B14F-4D97-AF65-F5344CB8AC3E}">
        <p14:creationId xmlns:p14="http://schemas.microsoft.com/office/powerpoint/2010/main" val="405911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R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43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DIR Act messages</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34782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Dairying is an important industry to the New Zealand economy. The Commission plays a key role in monitoring and encouraging competition in dairy markets.</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We oversee contestability in the industry through the entry and expansion of other dairy processors besides Fonterra and can intervene in disputes over access to Fonterra’s raw milk supply.</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We also monitor the price Fonterra pays farmers for milk, to provide transparency.</a:t>
            </a:r>
          </a:p>
        </p:txBody>
      </p:sp>
    </p:spTree>
    <p:extLst>
      <p:ext uri="{BB962C8B-B14F-4D97-AF65-F5344CB8AC3E}">
        <p14:creationId xmlns:p14="http://schemas.microsoft.com/office/powerpoint/2010/main" val="398357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itled 1">
    <p:spTree>
      <p:nvGrpSpPr>
        <p:cNvPr id="1" name=""/>
        <p:cNvGrpSpPr/>
        <p:nvPr/>
      </p:nvGrpSpPr>
      <p:grpSpPr>
        <a:xfrm>
          <a:off x="0" y="0"/>
          <a:ext cx="0" cy="0"/>
          <a:chOff x="0" y="0"/>
          <a:chExt cx="0" cy="0"/>
        </a:xfrm>
      </p:grpSpPr>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Content Placeholder 7"/>
          <p:cNvSpPr>
            <a:spLocks noGrp="1"/>
          </p:cNvSpPr>
          <p:nvPr>
            <p:ph sz="quarter" idx="13"/>
          </p:nvPr>
        </p:nvSpPr>
        <p:spPr>
          <a:xfrm>
            <a:off x="488504" y="1844824"/>
            <a:ext cx="8928992" cy="4104456"/>
          </a:xfrm>
        </p:spPr>
        <p:txBody>
          <a:bodyPr/>
          <a:lstStyle>
            <a:lvl1pPr>
              <a:buNone/>
              <a:defRPr sz="2600">
                <a:solidFill>
                  <a:schemeClr val="tx2"/>
                </a:solidFill>
              </a:defRPr>
            </a:lvl1pPr>
            <a:lvl2pPr>
              <a:spcBef>
                <a:spcPts val="300"/>
              </a:spcBef>
              <a:spcAft>
                <a:spcPts val="600"/>
              </a:spcAft>
              <a:defRPr sz="2600">
                <a:solidFill>
                  <a:schemeClr val="tx2"/>
                </a:solidFill>
              </a:defRPr>
            </a:lvl2pPr>
            <a:lvl3pPr>
              <a:spcBef>
                <a:spcPts val="300"/>
              </a:spcBef>
              <a:spcAft>
                <a:spcPts val="300"/>
              </a:spcAft>
              <a:defRPr sz="2400">
                <a:solidFill>
                  <a:schemeClr val="tx2"/>
                </a:solidFill>
              </a:defRPr>
            </a:lvl3pPr>
            <a:lvl4pPr>
              <a:spcBef>
                <a:spcPts val="300"/>
              </a:spcBef>
              <a:spcAft>
                <a:spcPts val="300"/>
              </a:spcAft>
              <a:defRPr sz="2200">
                <a:solidFill>
                  <a:schemeClr val="tx2"/>
                </a:solidFill>
              </a:defRPr>
            </a:lvl4pPr>
            <a:lvl5pPr>
              <a:spcBef>
                <a:spcPts val="300"/>
              </a:spcBef>
              <a:defRPr sz="2000">
                <a:solidFill>
                  <a:schemeClr val="tx2"/>
                </a:solidFill>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0"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3200" b="0" cap="none" baseline="0">
                <a:solidFill>
                  <a:schemeClr val="tx2"/>
                </a:solidFill>
                <a:latin typeface="Calibri" pitchFamily="34" charset="0"/>
              </a:defRPr>
            </a:lvl1pPr>
          </a:lstStyle>
          <a:p>
            <a:pPr lvl="0"/>
            <a:r>
              <a:rPr lang="en-US" dirty="0" smtClean="0"/>
              <a:t>Click to edit Master text styles</a:t>
            </a:r>
          </a:p>
        </p:txBody>
      </p:sp>
      <p:sp>
        <p:nvSpPr>
          <p:cNvPr id="5" name="Slide Number Placeholder 5"/>
          <p:cNvSpPr>
            <a:spLocks noGrp="1"/>
          </p:cNvSpPr>
          <p:nvPr>
            <p:ph type="sldNum" sz="quarter" idx="14"/>
          </p:nvPr>
        </p:nvSpPr>
        <p:spPr/>
        <p:txBody>
          <a:bodyPr/>
          <a:lstStyle>
            <a:lvl1pPr>
              <a:defRPr/>
            </a:lvl1pPr>
          </a:lstStyle>
          <a:p>
            <a:pPr>
              <a:defRPr/>
            </a:pPr>
            <a:fld id="{85F729F1-7F0F-4065-8ADD-459ABAEC9351}" type="slidenum">
              <a:rPr lang="en-US"/>
              <a:pPr>
                <a:defRPr/>
              </a:pPr>
              <a:t>‹#›</a:t>
            </a:fld>
            <a:endParaRPr lang="en-US"/>
          </a:p>
        </p:txBody>
      </p:sp>
    </p:spTree>
    <p:extLst>
      <p:ext uri="{BB962C8B-B14F-4D97-AF65-F5344CB8AC3E}">
        <p14:creationId xmlns:p14="http://schemas.microsoft.com/office/powerpoint/2010/main" val="3296692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Titled with image">
    <p:spTree>
      <p:nvGrpSpPr>
        <p:cNvPr id="1" name=""/>
        <p:cNvGrpSpPr/>
        <p:nvPr/>
      </p:nvGrpSpPr>
      <p:grpSpPr>
        <a:xfrm>
          <a:off x="0" y="0"/>
          <a:ext cx="0" cy="0"/>
          <a:chOff x="0" y="0"/>
          <a:chExt cx="0" cy="0"/>
        </a:xfrm>
      </p:grpSpPr>
      <p:cxnSp>
        <p:nvCxnSpPr>
          <p:cNvPr id="5" name="Straight Connector 4"/>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Picture Placeholder 8"/>
          <p:cNvSpPr>
            <a:spLocks noGrp="1"/>
          </p:cNvSpPr>
          <p:nvPr>
            <p:ph type="pic" sz="quarter" idx="13"/>
          </p:nvPr>
        </p:nvSpPr>
        <p:spPr>
          <a:xfrm>
            <a:off x="7113588" y="1854387"/>
            <a:ext cx="2303462" cy="4084136"/>
          </a:xfrm>
          <a:prstGeom prst="rect">
            <a:avLst/>
          </a:prstGeom>
        </p:spPr>
        <p:txBody>
          <a:bodyPr rtlCol="0">
            <a:noAutofit/>
          </a:bodyPr>
          <a:lstStyle/>
          <a:p>
            <a:pPr lvl="0"/>
            <a:endParaRPr lang="en-NZ" noProof="0" dirty="0"/>
          </a:p>
        </p:txBody>
      </p:sp>
      <p:sp>
        <p:nvSpPr>
          <p:cNvPr id="8" name="Content Placeholder 7"/>
          <p:cNvSpPr>
            <a:spLocks noGrp="1"/>
          </p:cNvSpPr>
          <p:nvPr>
            <p:ph sz="quarter" idx="15"/>
          </p:nvPr>
        </p:nvSpPr>
        <p:spPr>
          <a:xfrm>
            <a:off x="488504" y="1844824"/>
            <a:ext cx="6217096" cy="4104456"/>
          </a:xfrm>
        </p:spPr>
        <p:txBody>
          <a:bodyPr/>
          <a:lstStyle>
            <a:lvl1pPr>
              <a:defRPr sz="2600">
                <a:solidFill>
                  <a:schemeClr val="tx2"/>
                </a:solidFill>
              </a:defRPr>
            </a:lvl1pPr>
            <a:lvl2pPr>
              <a:defRPr sz="2600"/>
            </a:lvl2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0"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3400" b="0" cap="none" baseline="0">
                <a:solidFill>
                  <a:schemeClr val="tx2"/>
                </a:solidFill>
                <a:latin typeface="Calibri" pitchFamily="34" charset="0"/>
              </a:defRPr>
            </a:lvl1pPr>
          </a:lstStyle>
          <a:p>
            <a:pPr lvl="0"/>
            <a:r>
              <a:rPr lang="en-US" dirty="0" smtClean="0"/>
              <a:t>Click to edit Master text styles</a:t>
            </a:r>
          </a:p>
        </p:txBody>
      </p:sp>
      <p:sp>
        <p:nvSpPr>
          <p:cNvPr id="7" name="Slide Number Placeholder 5"/>
          <p:cNvSpPr>
            <a:spLocks noGrp="1"/>
          </p:cNvSpPr>
          <p:nvPr>
            <p:ph type="sldNum" sz="quarter" idx="16"/>
          </p:nvPr>
        </p:nvSpPr>
        <p:spPr/>
        <p:txBody>
          <a:bodyPr/>
          <a:lstStyle>
            <a:lvl1pPr>
              <a:defRPr/>
            </a:lvl1pPr>
          </a:lstStyle>
          <a:p>
            <a:pPr>
              <a:defRPr/>
            </a:pPr>
            <a:fld id="{2D6D7DCB-07E7-466F-A12C-D1F0645FFA64}" type="slidenum">
              <a:rPr lang="en-US"/>
              <a:pPr>
                <a:defRPr/>
              </a:pPr>
              <a:t>‹#›</a:t>
            </a:fld>
            <a:endParaRPr lang="en-US"/>
          </a:p>
        </p:txBody>
      </p:sp>
    </p:spTree>
    <p:extLst>
      <p:ext uri="{BB962C8B-B14F-4D97-AF65-F5344CB8AC3E}">
        <p14:creationId xmlns:p14="http://schemas.microsoft.com/office/powerpoint/2010/main" val="63330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itled with leader">
    <p:spTree>
      <p:nvGrpSpPr>
        <p:cNvPr id="1" name=""/>
        <p:cNvGrpSpPr/>
        <p:nvPr/>
      </p:nvGrpSpPr>
      <p:grpSpPr>
        <a:xfrm>
          <a:off x="0" y="0"/>
          <a:ext cx="0" cy="0"/>
          <a:chOff x="0" y="0"/>
          <a:chExt cx="0" cy="0"/>
        </a:xfrm>
      </p:grpSpPr>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sz="quarter" idx="13"/>
          </p:nvPr>
        </p:nvSpPr>
        <p:spPr>
          <a:xfrm>
            <a:off x="488505" y="1844675"/>
            <a:ext cx="8928992" cy="3456384"/>
          </a:xfrm>
        </p:spPr>
        <p:txBody>
          <a:bodyPr/>
          <a:lstStyle>
            <a:lvl1pPr>
              <a:defRPr sz="2600"/>
            </a:lvl1pPr>
            <a:lvl2pPr>
              <a:defRPr sz="2600"/>
            </a:lvl2pPr>
            <a:lvl3pPr>
              <a:buSzPct val="70000"/>
              <a:defRPr/>
            </a:lvl3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9" name="Text Placeholder 24"/>
          <p:cNvSpPr>
            <a:spLocks noGrp="1"/>
          </p:cNvSpPr>
          <p:nvPr>
            <p:ph type="body" sz="quarter" idx="10"/>
          </p:nvPr>
        </p:nvSpPr>
        <p:spPr>
          <a:xfrm>
            <a:off x="488950" y="548680"/>
            <a:ext cx="7131496" cy="457200"/>
          </a:xfrm>
          <a:prstGeom prst="rect">
            <a:avLst/>
          </a:prstGeom>
          <a:noFill/>
        </p:spPr>
        <p:txBody>
          <a:bodyPr anchor="ctr"/>
          <a:lstStyle>
            <a:lvl1pPr marL="0" indent="0">
              <a:buFontTx/>
              <a:buNone/>
              <a:defRPr sz="3400" b="0" cap="none" baseline="0">
                <a:solidFill>
                  <a:schemeClr val="tx2"/>
                </a:solidFill>
                <a:latin typeface="Calibri" pitchFamily="34" charset="0"/>
              </a:defRPr>
            </a:lvl1pPr>
          </a:lstStyle>
          <a:p>
            <a:pPr lvl="0"/>
            <a:r>
              <a:rPr lang="en-US" dirty="0" smtClean="0"/>
              <a:t>Click to edit Master text styles</a:t>
            </a:r>
          </a:p>
        </p:txBody>
      </p:sp>
      <p:sp>
        <p:nvSpPr>
          <p:cNvPr id="6" name="Slide Number Placeholder 5"/>
          <p:cNvSpPr>
            <a:spLocks noGrp="1"/>
          </p:cNvSpPr>
          <p:nvPr>
            <p:ph type="sldNum" sz="quarter" idx="14"/>
          </p:nvPr>
        </p:nvSpPr>
        <p:spPr/>
        <p:txBody>
          <a:bodyPr/>
          <a:lstStyle>
            <a:lvl1pPr>
              <a:defRPr/>
            </a:lvl1pPr>
          </a:lstStyle>
          <a:p>
            <a:pPr>
              <a:defRPr/>
            </a:pPr>
            <a:fld id="{5AC06EF5-786D-4D54-8356-20A242E67B41}" type="slidenum">
              <a:rPr lang="en-US"/>
              <a:pPr>
                <a:defRPr/>
              </a:pPr>
              <a:t>‹#›</a:t>
            </a:fld>
            <a:endParaRPr lang="en-US"/>
          </a:p>
        </p:txBody>
      </p:sp>
    </p:spTree>
    <p:extLst>
      <p:ext uri="{BB962C8B-B14F-4D97-AF65-F5344CB8AC3E}">
        <p14:creationId xmlns:p14="http://schemas.microsoft.com/office/powerpoint/2010/main" val="406684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us page">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55613"/>
            <a:ext cx="8856663" cy="64770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600" smtClean="0">
                <a:solidFill>
                  <a:schemeClr val="tx2"/>
                </a:solidFill>
                <a:latin typeface="Calibri" pitchFamily="-110" charset="0"/>
              </a:rPr>
              <a:t>Contact us</a:t>
            </a:r>
          </a:p>
        </p:txBody>
      </p:sp>
      <p:sp>
        <p:nvSpPr>
          <p:cNvPr id="4" name="TextBox 3"/>
          <p:cNvSpPr txBox="1">
            <a:spLocks noChangeArrowheads="1"/>
          </p:cNvSpPr>
          <p:nvPr userDrawn="1"/>
        </p:nvSpPr>
        <p:spPr bwMode="auto">
          <a:xfrm>
            <a:off x="488950" y="1835150"/>
            <a:ext cx="9288463" cy="26781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mtClean="0">
                <a:solidFill>
                  <a:schemeClr val="tx2"/>
                </a:solidFill>
                <a:latin typeface="Calibri" pitchFamily="-110" charset="0"/>
              </a:rPr>
              <a:t>CALL	 the Contact Centre on </a:t>
            </a:r>
            <a:r>
              <a:rPr lang="en-US" b="1" smtClean="0">
                <a:solidFill>
                  <a:schemeClr val="tx2"/>
                </a:solidFill>
                <a:latin typeface="Calibri" pitchFamily="-110" charset="0"/>
              </a:rPr>
              <a:t>0800 943 600</a:t>
            </a:r>
          </a:p>
          <a:p>
            <a:pPr eaLnBrk="1" hangingPunct="1">
              <a:defRPr/>
            </a:pPr>
            <a:endParaRPr lang="en-US" smtClean="0">
              <a:solidFill>
                <a:schemeClr val="tx2"/>
              </a:solidFill>
              <a:latin typeface="Calibri" pitchFamily="-110" charset="0"/>
            </a:endParaRPr>
          </a:p>
          <a:p>
            <a:pPr eaLnBrk="1" hangingPunct="1">
              <a:defRPr/>
            </a:pPr>
            <a:r>
              <a:rPr lang="en-US" smtClean="0">
                <a:solidFill>
                  <a:schemeClr val="tx2"/>
                </a:solidFill>
                <a:latin typeface="Calibri" pitchFamily="-110" charset="0"/>
              </a:rPr>
              <a:t>WRITE	 Contact Centre, PO Box 2351, Wellington 6140</a:t>
            </a:r>
          </a:p>
          <a:p>
            <a:pPr eaLnBrk="1" hangingPunct="1">
              <a:defRPr/>
            </a:pPr>
            <a:endParaRPr lang="en-US" smtClean="0">
              <a:solidFill>
                <a:schemeClr val="tx2"/>
              </a:solidFill>
              <a:latin typeface="Calibri" pitchFamily="-110" charset="0"/>
            </a:endParaRPr>
          </a:p>
          <a:p>
            <a:pPr eaLnBrk="1" hangingPunct="1">
              <a:defRPr/>
            </a:pPr>
            <a:r>
              <a:rPr lang="en-US" smtClean="0">
                <a:solidFill>
                  <a:schemeClr val="tx2"/>
                </a:solidFill>
                <a:latin typeface="Calibri" pitchFamily="-110" charset="0"/>
              </a:rPr>
              <a:t>EMAIL	 </a:t>
            </a:r>
            <a:r>
              <a:rPr lang="en-US" smtClean="0">
                <a:solidFill>
                  <a:schemeClr val="tx2"/>
                </a:solidFill>
                <a:latin typeface="Calibri" pitchFamily="-110" charset="0"/>
                <a:hlinkClick r:id="rId3"/>
              </a:rPr>
              <a:t>contact@comcom.govt.nz</a:t>
            </a:r>
            <a:endParaRPr lang="en-US" smtClean="0">
              <a:solidFill>
                <a:schemeClr val="tx2"/>
              </a:solidFill>
              <a:latin typeface="Calibri" pitchFamily="-110" charset="0"/>
            </a:endParaRPr>
          </a:p>
          <a:p>
            <a:pPr eaLnBrk="1" hangingPunct="1">
              <a:defRPr/>
            </a:pPr>
            <a:endParaRPr lang="en-US" smtClean="0">
              <a:solidFill>
                <a:schemeClr val="tx2"/>
              </a:solidFill>
              <a:latin typeface="Calibri" pitchFamily="-110" charset="0"/>
            </a:endParaRPr>
          </a:p>
          <a:p>
            <a:pPr eaLnBrk="1" hangingPunct="1">
              <a:defRPr/>
            </a:pPr>
            <a:r>
              <a:rPr lang="en-US" smtClean="0">
                <a:solidFill>
                  <a:schemeClr val="tx2"/>
                </a:solidFill>
                <a:latin typeface="Calibri" pitchFamily="-110" charset="0"/>
              </a:rPr>
              <a:t>VISIT	 </a:t>
            </a:r>
            <a:r>
              <a:rPr lang="en-US" smtClean="0">
                <a:solidFill>
                  <a:schemeClr val="tx2"/>
                </a:solidFill>
                <a:latin typeface="Calibri" pitchFamily="-110" charset="0"/>
                <a:hlinkClick r:id="rId4"/>
              </a:rPr>
              <a:t>www.comcom.govt.nz</a:t>
            </a:r>
            <a:endParaRPr lang="en-US" smtClean="0">
              <a:solidFill>
                <a:schemeClr val="tx2"/>
              </a:solidFill>
              <a:latin typeface="Calibri" pitchFamily="-110" charset="0"/>
            </a:endParaRPr>
          </a:p>
        </p:txBody>
      </p: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0"/>
          </p:nvPr>
        </p:nvSpPr>
        <p:spPr/>
        <p:txBody>
          <a:bodyPr/>
          <a:lstStyle>
            <a:lvl1pPr>
              <a:defRPr/>
            </a:lvl1pPr>
          </a:lstStyle>
          <a:p>
            <a:pPr>
              <a:defRPr/>
            </a:pPr>
            <a:fld id="{EB48973B-461B-4748-BEC0-6E63C6AEF828}" type="slidenum">
              <a:rPr lang="en-US"/>
              <a:pPr>
                <a:defRPr/>
              </a:pPr>
              <a:t>‹#›</a:t>
            </a:fld>
            <a:endParaRPr lang="en-US"/>
          </a:p>
        </p:txBody>
      </p:sp>
    </p:spTree>
    <p:extLst>
      <p:ext uri="{BB962C8B-B14F-4D97-AF65-F5344CB8AC3E}">
        <p14:creationId xmlns:p14="http://schemas.microsoft.com/office/powerpoint/2010/main" val="99247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mission's purpose">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The Commission’s purpose</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412875"/>
            <a:ext cx="8928100" cy="48323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The Commission’s work affects the lives of every New Zealander.</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Consumers benefit from better prices, choice and quality.</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Businesses benefit from a competitive environment that encourages innovation and investment.</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New Zealand as a whole benefits because businesses that thrive in a competitive domestic market are more competitive internationally, and more attractive to investors.</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In sectors where there is little or no competition, we regulate so that profits are not excessive but there are still incentives to invest, and consumers benefit.</a:t>
            </a:r>
          </a:p>
        </p:txBody>
      </p:sp>
    </p:spTree>
    <p:extLst>
      <p:ext uri="{BB962C8B-B14F-4D97-AF65-F5344CB8AC3E}">
        <p14:creationId xmlns:p14="http://schemas.microsoft.com/office/powerpoint/2010/main" val="166304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w we do it">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How we do it</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743075"/>
            <a:ext cx="8928100" cy="44942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We aim to improve business compliance with competition and consumer laws. We educate businesses about how to comply with the legislation we enforce, but when they don’t comply we can use a range of enforcement tools to change their behaviour, and where appropriate, seek penalties. By publicising the results of our enforcement actions we educate the wider business sector and consumers.</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In markets where there is little or no competition, we aim to deliver targeted and effective regulation for the benefit of business and household consumers. We apply the regulatory tools available to us in a consistent and transparent way, using extensive consultation to inform our decisions. Regulated businesses are encouraged to comply with the regimes’ obligations, and where they do not comply we will take action. </a:t>
            </a:r>
          </a:p>
        </p:txBody>
      </p:sp>
    </p:spTree>
    <p:extLst>
      <p:ext uri="{BB962C8B-B14F-4D97-AF65-F5344CB8AC3E}">
        <p14:creationId xmlns:p14="http://schemas.microsoft.com/office/powerpoint/2010/main" val="1116138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T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Fair Trading Act messages</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52438" y="1765300"/>
            <a:ext cx="8928100" cy="48323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The Fair Trading Act is designed to protect consumers and make competition more effective. The Act prohibits false and misleading behaviour by businesses in the promotion and sale of goods and services.</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When a retailer uses misleading techniques to lure consumers in, or to make a sale, they not only deceive the consumers, but also harm their competitors who are acting honestly. Consumers must be able to trust the information they are given. This is particularly important where claims cannot be easily verified by an ordinary consumer. </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We place high priority on seeking redress for businesses and consumers. We respond to breaches of the law by identifying where and how we can most effectively achieve the greatest benefit for affected consumers and businesses. </a:t>
            </a:r>
          </a:p>
        </p:txBody>
      </p:sp>
    </p:spTree>
    <p:extLst>
      <p:ext uri="{BB962C8B-B14F-4D97-AF65-F5344CB8AC3E}">
        <p14:creationId xmlns:p14="http://schemas.microsoft.com/office/powerpoint/2010/main" val="298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CCF Act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smtClean="0">
                <a:solidFill>
                  <a:schemeClr val="tx2"/>
                </a:solidFill>
                <a:latin typeface="Calibri" pitchFamily="-110" charset="0"/>
              </a:rPr>
              <a:t>CCCF Act messages 1</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4782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smtClean="0">
                <a:solidFill>
                  <a:schemeClr val="tx2"/>
                </a:solidFill>
                <a:latin typeface="Calibri" pitchFamily="-110" charset="0"/>
                <a:cs typeface="Times New Roman" pitchFamily="-110" charset="0"/>
              </a:rPr>
              <a:t>The Credit Contracts and Consumer Finance Act provides important protection to borrowers. It helps ensure borrowers can make informed choices and know what they’re agreeing to. </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When borrowing money or buying goods on credit, consumers need to understand what they’re getting into and what their rights are. If they don’t, they should seek independent advice.</a:t>
            </a:r>
          </a:p>
          <a:p>
            <a:pPr>
              <a:defRPr/>
            </a:pPr>
            <a:endParaRPr lang="en-NZ" sz="2200" smtClean="0">
              <a:solidFill>
                <a:schemeClr val="tx2"/>
              </a:solidFill>
              <a:latin typeface="Calibri" pitchFamily="-110" charset="0"/>
              <a:cs typeface="Times New Roman" pitchFamily="-110" charset="0"/>
            </a:endParaRPr>
          </a:p>
          <a:p>
            <a:pPr>
              <a:defRPr/>
            </a:pPr>
            <a:r>
              <a:rPr lang="en-NZ" sz="2200" smtClean="0">
                <a:solidFill>
                  <a:schemeClr val="tx2"/>
                </a:solidFill>
                <a:latin typeface="Calibri" pitchFamily="-110" charset="0"/>
                <a:cs typeface="Times New Roman" pitchFamily="-110" charset="0"/>
              </a:rPr>
              <a:t>Lenders must fully disclose all terms and fees under a contract so that borrowers can make informed decisions about the financial implications.</a:t>
            </a:r>
          </a:p>
        </p:txBody>
      </p:sp>
    </p:spTree>
    <p:extLst>
      <p:ext uri="{BB962C8B-B14F-4D97-AF65-F5344CB8AC3E}">
        <p14:creationId xmlns:p14="http://schemas.microsoft.com/office/powerpoint/2010/main" val="188393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Straight Connector 2"/>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pic>
        <p:nvPicPr>
          <p:cNvPr id="1028" name="Picture 2" descr="Z:\Logo and images\New logo from October 2011\ComComNZ colour.jp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802563" y="574675"/>
            <a:ext cx="18161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9380538" y="6519863"/>
            <a:ext cx="525462"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C00000"/>
                </a:solidFill>
              </a:defRPr>
            </a:lvl1pPr>
          </a:lstStyle>
          <a:p>
            <a:pPr>
              <a:defRPr/>
            </a:pPr>
            <a:fld id="{AF9D1878-AF4B-4B43-99BF-3F7BE8FAAA00}" type="slidenum">
              <a:rPr lang="en-US"/>
              <a:pPr>
                <a:defRPr/>
              </a:pPr>
              <a:t>‹#›</a:t>
            </a:fld>
            <a:endParaRPr lang="en-US"/>
          </a:p>
        </p:txBody>
      </p:sp>
      <p:sp>
        <p:nvSpPr>
          <p:cNvPr id="1030" name="Title Placeholder 9"/>
          <p:cNvSpPr>
            <a:spLocks noGrp="1"/>
          </p:cNvSpPr>
          <p:nvPr>
            <p:ph type="title"/>
          </p:nvPr>
        </p:nvSpPr>
        <p:spPr bwMode="auto">
          <a:xfrm>
            <a:off x="488950" y="574675"/>
            <a:ext cx="891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smtClean="0"/>
          </a:p>
        </p:txBody>
      </p:sp>
      <p:sp>
        <p:nvSpPr>
          <p:cNvPr id="1031" name="Text Placeholder 10"/>
          <p:cNvSpPr>
            <a:spLocks noGrp="1"/>
          </p:cNvSpPr>
          <p:nvPr>
            <p:ph type="body" idx="1"/>
          </p:nvPr>
        </p:nvSpPr>
        <p:spPr bwMode="auto">
          <a:xfrm>
            <a:off x="488950" y="18288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sdfsdfsdfsdf</a:t>
            </a:r>
            <a:endParaRPr lang="en-US" smtClean="0"/>
          </a:p>
        </p:txBody>
      </p:sp>
    </p:spTree>
  </p:cSld>
  <p:clrMap bg1="lt1" tx1="dk1" bg2="lt2" tx2="dk2" accent1="accent1" accent2="accent2" accent3="accent3" accent4="accent4" accent5="accent5" accent6="accent6" hlink="hlink" folHlink="folHlink"/>
  <p:sldLayoutIdLst>
    <p:sldLayoutId id="2147485196" r:id="rId1"/>
    <p:sldLayoutId id="2147485197" r:id="rId2"/>
    <p:sldLayoutId id="2147485198" r:id="rId3"/>
    <p:sldLayoutId id="2147485199" r:id="rId4"/>
    <p:sldLayoutId id="2147485200" r:id="rId5"/>
    <p:sldLayoutId id="2147485201" r:id="rId6"/>
    <p:sldLayoutId id="2147485202" r:id="rId7"/>
    <p:sldLayoutId id="2147485203" r:id="rId8"/>
    <p:sldLayoutId id="2147485204" r:id="rId9"/>
    <p:sldLayoutId id="2147485205" r:id="rId10"/>
    <p:sldLayoutId id="2147485206" r:id="rId11"/>
    <p:sldLayoutId id="2147485207" r:id="rId12"/>
    <p:sldLayoutId id="2147485208" r:id="rId13"/>
    <p:sldLayoutId id="2147485209" r:id="rId14"/>
    <p:sldLayoutId id="2147485210" r:id="rId15"/>
    <p:sldLayoutId id="2147485211"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3600" kern="1200">
          <a:solidFill>
            <a:srgbClr val="262626"/>
          </a:solidFill>
          <a:latin typeface="+mj-lt"/>
          <a:ea typeface="ＭＳ Ｐゴシック" pitchFamily="25" charset="-128"/>
          <a:cs typeface="ＭＳ Ｐゴシック"/>
        </a:defRPr>
      </a:lvl1pPr>
      <a:lvl2pPr algn="l" rtl="0" eaLnBrk="0" fontAlgn="base" hangingPunct="0">
        <a:spcBef>
          <a:spcPct val="0"/>
        </a:spcBef>
        <a:spcAft>
          <a:spcPct val="0"/>
        </a:spcAft>
        <a:defRPr sz="3600">
          <a:solidFill>
            <a:srgbClr val="262626"/>
          </a:solidFill>
          <a:latin typeface="Calibri" pitchFamily="34" charset="0"/>
          <a:ea typeface="ＭＳ Ｐゴシック" pitchFamily="25" charset="-128"/>
          <a:cs typeface="ＭＳ Ｐゴシック"/>
        </a:defRPr>
      </a:lvl2pPr>
      <a:lvl3pPr algn="l" rtl="0" eaLnBrk="0" fontAlgn="base" hangingPunct="0">
        <a:spcBef>
          <a:spcPct val="0"/>
        </a:spcBef>
        <a:spcAft>
          <a:spcPct val="0"/>
        </a:spcAft>
        <a:defRPr sz="3600">
          <a:solidFill>
            <a:srgbClr val="262626"/>
          </a:solidFill>
          <a:latin typeface="Calibri" pitchFamily="34" charset="0"/>
          <a:ea typeface="ＭＳ Ｐゴシック" pitchFamily="25" charset="-128"/>
          <a:cs typeface="ＭＳ Ｐゴシック"/>
        </a:defRPr>
      </a:lvl3pPr>
      <a:lvl4pPr algn="l" rtl="0" eaLnBrk="0" fontAlgn="base" hangingPunct="0">
        <a:spcBef>
          <a:spcPct val="0"/>
        </a:spcBef>
        <a:spcAft>
          <a:spcPct val="0"/>
        </a:spcAft>
        <a:defRPr sz="3600">
          <a:solidFill>
            <a:srgbClr val="262626"/>
          </a:solidFill>
          <a:latin typeface="Calibri" pitchFamily="34" charset="0"/>
          <a:ea typeface="ＭＳ Ｐゴシック" pitchFamily="25" charset="-128"/>
          <a:cs typeface="ＭＳ Ｐゴシック"/>
        </a:defRPr>
      </a:lvl4pPr>
      <a:lvl5pPr algn="l" rtl="0" eaLnBrk="0" fontAlgn="base" hangingPunct="0">
        <a:spcBef>
          <a:spcPct val="0"/>
        </a:spcBef>
        <a:spcAft>
          <a:spcPct val="0"/>
        </a:spcAft>
        <a:defRPr sz="3600">
          <a:solidFill>
            <a:srgbClr val="262626"/>
          </a:solidFill>
          <a:latin typeface="Calibri" pitchFamily="34" charset="0"/>
          <a:ea typeface="ＭＳ Ｐゴシック" pitchFamily="25" charset="-128"/>
          <a:cs typeface="ＭＳ Ｐゴシック"/>
        </a:defRPr>
      </a:lvl5pPr>
      <a:lvl6pPr marL="457200" algn="ctr" rtl="0" eaLnBrk="1" fontAlgn="base" hangingPunct="1">
        <a:spcBef>
          <a:spcPct val="0"/>
        </a:spcBef>
        <a:spcAft>
          <a:spcPct val="0"/>
        </a:spcAft>
        <a:defRPr sz="4400">
          <a:solidFill>
            <a:schemeClr val="tx1"/>
          </a:solidFill>
          <a:latin typeface="Arial" charset="0"/>
          <a:ea typeface="ＭＳ Ｐゴシック" pitchFamily="25" charset="-128"/>
        </a:defRPr>
      </a:lvl6pPr>
      <a:lvl7pPr marL="914400" algn="ctr" rtl="0" eaLnBrk="1" fontAlgn="base" hangingPunct="1">
        <a:spcBef>
          <a:spcPct val="0"/>
        </a:spcBef>
        <a:spcAft>
          <a:spcPct val="0"/>
        </a:spcAft>
        <a:defRPr sz="4400">
          <a:solidFill>
            <a:schemeClr val="tx1"/>
          </a:solidFill>
          <a:latin typeface="Arial" charset="0"/>
          <a:ea typeface="ＭＳ Ｐゴシック" pitchFamily="25" charset="-128"/>
        </a:defRPr>
      </a:lvl7pPr>
      <a:lvl8pPr marL="1371600" algn="ctr" rtl="0" eaLnBrk="1" fontAlgn="base" hangingPunct="1">
        <a:spcBef>
          <a:spcPct val="0"/>
        </a:spcBef>
        <a:spcAft>
          <a:spcPct val="0"/>
        </a:spcAft>
        <a:defRPr sz="4400">
          <a:solidFill>
            <a:schemeClr val="tx1"/>
          </a:solidFill>
          <a:latin typeface="Arial" charset="0"/>
          <a:ea typeface="ＭＳ Ｐゴシック" pitchFamily="25" charset="-128"/>
        </a:defRPr>
      </a:lvl8pPr>
      <a:lvl9pPr marL="1828800" algn="ctr" rtl="0" eaLnBrk="1" fontAlgn="base" hangingPunct="1">
        <a:spcBef>
          <a:spcPct val="0"/>
        </a:spcBef>
        <a:spcAft>
          <a:spcPct val="0"/>
        </a:spcAft>
        <a:defRPr sz="4400">
          <a:solidFill>
            <a:schemeClr val="tx1"/>
          </a:solidFill>
          <a:latin typeface="Arial" charset="0"/>
          <a:ea typeface="ＭＳ Ｐゴシック" pitchFamily="25" charset="-128"/>
        </a:defRPr>
      </a:lvl9pPr>
    </p:titleStyle>
    <p:bodyStyle>
      <a:lvl1pPr marL="342900" indent="-342900" algn="l" rtl="0" eaLnBrk="0" fontAlgn="base" hangingPunct="0">
        <a:spcBef>
          <a:spcPct val="20000"/>
        </a:spcBef>
        <a:spcAft>
          <a:spcPct val="0"/>
        </a:spcAft>
        <a:buClr>
          <a:srgbClr val="BF2E1A"/>
        </a:buClr>
        <a:buFont typeface="Lucida Grande" pitchFamily="-110" charset="0"/>
        <a:buChar char="•"/>
        <a:defRPr sz="2800" kern="1200">
          <a:solidFill>
            <a:srgbClr val="262626"/>
          </a:solidFill>
          <a:latin typeface="+mn-lt"/>
          <a:ea typeface="ＭＳ Ｐゴシック" pitchFamily="25" charset="-128"/>
          <a:cs typeface="ＭＳ Ｐゴシック"/>
        </a:defRPr>
      </a:lvl1pPr>
      <a:lvl2pPr marL="250825" indent="-250825" algn="l" rtl="0" eaLnBrk="0" fontAlgn="base" hangingPunct="0">
        <a:spcBef>
          <a:spcPts val="100"/>
        </a:spcBef>
        <a:spcAft>
          <a:spcPts val="300"/>
        </a:spcAft>
        <a:buClr>
          <a:srgbClr val="BF2E1A"/>
        </a:buClr>
        <a:buFont typeface="Arial" charset="0"/>
        <a:buChar char="•"/>
        <a:defRPr sz="2800" kern="1200">
          <a:solidFill>
            <a:schemeClr val="tx2"/>
          </a:solidFill>
          <a:latin typeface="+mn-lt"/>
          <a:ea typeface="ＭＳ Ｐゴシック" pitchFamily="25" charset="-128"/>
          <a:cs typeface="ＭＳ Ｐゴシック"/>
        </a:defRPr>
      </a:lvl2pPr>
      <a:lvl3pPr marL="611188" indent="-250825" algn="l" rtl="0" eaLnBrk="0" fontAlgn="base" hangingPunct="0">
        <a:spcBef>
          <a:spcPts val="100"/>
        </a:spcBef>
        <a:spcAft>
          <a:spcPts val="300"/>
        </a:spcAft>
        <a:buClr>
          <a:srgbClr val="BF2E1A"/>
        </a:buClr>
        <a:buSzPct val="70000"/>
        <a:buFont typeface="Courier New" pitchFamily="-110" charset="0"/>
        <a:buChar char="o"/>
        <a:defRPr sz="2400" kern="1200">
          <a:solidFill>
            <a:schemeClr val="tx2"/>
          </a:solidFill>
          <a:latin typeface="+mn-lt"/>
          <a:ea typeface="ＭＳ Ｐゴシック" pitchFamily="25" charset="-128"/>
          <a:cs typeface="ＭＳ Ｐゴシック"/>
        </a:defRPr>
      </a:lvl3pPr>
      <a:lvl4pPr marL="863600" indent="-250825" algn="l" rtl="0" eaLnBrk="0" fontAlgn="base" hangingPunct="0">
        <a:spcBef>
          <a:spcPts val="100"/>
        </a:spcBef>
        <a:spcAft>
          <a:spcPts val="300"/>
        </a:spcAft>
        <a:buClr>
          <a:srgbClr val="BF2E1A"/>
        </a:buClr>
        <a:buFont typeface="Lucida Grande" pitchFamily="-110" charset="0"/>
        <a:buChar char="-"/>
        <a:defRPr sz="2200" kern="1200">
          <a:solidFill>
            <a:schemeClr val="tx2"/>
          </a:solidFill>
          <a:latin typeface="+mn-lt"/>
          <a:ea typeface="ＭＳ Ｐゴシック" pitchFamily="25" charset="-128"/>
          <a:cs typeface="ＭＳ Ｐゴシック"/>
        </a:defRPr>
      </a:lvl4pPr>
      <a:lvl5pPr marL="1114425" indent="-250825" algn="l" rtl="0" eaLnBrk="0" fontAlgn="base" hangingPunct="0">
        <a:spcBef>
          <a:spcPct val="20000"/>
        </a:spcBef>
        <a:spcAft>
          <a:spcPct val="0"/>
        </a:spcAft>
        <a:buClr>
          <a:srgbClr val="BF2E1A"/>
        </a:buClr>
        <a:buFont typeface="Lucida Grande" pitchFamily="-110" charset="0"/>
        <a:buChar char="-"/>
        <a:defRPr sz="2000" kern="1200">
          <a:solidFill>
            <a:schemeClr val="tx2"/>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3"/>
          <p:cNvSpPr>
            <a:spLocks noGrp="1"/>
          </p:cNvSpPr>
          <p:nvPr>
            <p:ph type="body" sz="quarter" idx="11"/>
          </p:nvPr>
        </p:nvSpPr>
        <p:spPr>
          <a:xfrm>
            <a:off x="941388" y="3789363"/>
            <a:ext cx="8001000" cy="2447925"/>
          </a:xfrm>
        </p:spPr>
        <p:txBody>
          <a:bodyPr/>
          <a:lstStyle/>
          <a:p>
            <a:pPr>
              <a:spcBef>
                <a:spcPct val="0"/>
              </a:spcBef>
            </a:pPr>
            <a:r>
              <a:rPr lang="en-US" sz="3200" b="1" smtClean="0">
                <a:solidFill>
                  <a:srgbClr val="BF2E1A"/>
                </a:solidFill>
                <a:latin typeface="Calibri" pitchFamily="-110" charset="0"/>
                <a:ea typeface="ＭＳ Ｐゴシック" pitchFamily="-110" charset="-128"/>
              </a:rPr>
              <a:t>Briefing for financial market analysts</a:t>
            </a:r>
          </a:p>
          <a:p>
            <a:pPr>
              <a:spcBef>
                <a:spcPct val="0"/>
              </a:spcBef>
            </a:pPr>
            <a:endParaRPr lang="en-US" smtClean="0">
              <a:solidFill>
                <a:srgbClr val="BF2E1A"/>
              </a:solidFill>
              <a:latin typeface="Calibri" pitchFamily="-110" charset="0"/>
              <a:ea typeface="ＭＳ Ｐゴシック" pitchFamily="-110" charset="-128"/>
            </a:endParaRPr>
          </a:p>
          <a:p>
            <a:pPr>
              <a:spcBef>
                <a:spcPct val="0"/>
              </a:spcBef>
            </a:pPr>
            <a:endParaRPr lang="en-US" smtClean="0">
              <a:solidFill>
                <a:srgbClr val="BF2E1A"/>
              </a:solidFill>
              <a:latin typeface="Calibri" pitchFamily="-110" charset="0"/>
              <a:ea typeface="ＭＳ Ｐゴシック" pitchFamily="-110" charset="-128"/>
            </a:endParaRPr>
          </a:p>
          <a:p>
            <a:pPr>
              <a:spcBef>
                <a:spcPct val="0"/>
              </a:spcBef>
            </a:pPr>
            <a:r>
              <a:rPr lang="en-US" smtClean="0">
                <a:solidFill>
                  <a:srgbClr val="BF2E1A"/>
                </a:solidFill>
                <a:latin typeface="Calibri" pitchFamily="-110" charset="0"/>
                <a:ea typeface="ＭＳ Ｐゴシック" pitchFamily="-110" charset="-128"/>
              </a:rPr>
              <a:t>30 April 2013</a:t>
            </a:r>
          </a:p>
          <a:p>
            <a:pPr>
              <a:spcBef>
                <a:spcPct val="0"/>
              </a:spcBef>
            </a:pPr>
            <a:endParaRPr lang="en-US" smtClean="0">
              <a:solidFill>
                <a:srgbClr val="BF2E1A"/>
              </a:solidFill>
              <a:latin typeface="Calibri" pitchFamily="-110" charset="0"/>
              <a:ea typeface="ＭＳ Ｐゴシック" pitchFamily="-110" charset="-128"/>
            </a:endParaRPr>
          </a:p>
        </p:txBody>
      </p:sp>
      <p:sp>
        <p:nvSpPr>
          <p:cNvPr id="18435" name="Title 3"/>
          <p:cNvSpPr>
            <a:spLocks noGrp="1"/>
          </p:cNvSpPr>
          <p:nvPr>
            <p:ph type="title"/>
          </p:nvPr>
        </p:nvSpPr>
        <p:spPr>
          <a:xfrm>
            <a:off x="941388" y="1524000"/>
            <a:ext cx="8001000" cy="1828800"/>
          </a:xfrm>
        </p:spPr>
        <p:txBody>
          <a:bodyPr/>
          <a:lstStyle/>
          <a:p>
            <a:r>
              <a:rPr lang="en-US" smtClean="0">
                <a:ea typeface="ＭＳ Ｐゴシック" pitchFamily="-110" charset="-128"/>
              </a:rPr>
              <a:t>Draft report on the effectiveness of information disclosure regulation </a:t>
            </a:r>
            <a:br>
              <a:rPr lang="en-US" smtClean="0">
                <a:ea typeface="ＭＳ Ｐゴシック" pitchFamily="-110" charset="-128"/>
              </a:rPr>
            </a:br>
            <a:r>
              <a:rPr lang="en-US" smtClean="0">
                <a:ea typeface="ＭＳ Ｐゴシック" pitchFamily="-110" charset="-128"/>
              </a:rPr>
              <a:t>at Auckland Airport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sz="quarter" idx="13"/>
          </p:nvPr>
        </p:nvSpPr>
        <p:spPr>
          <a:xfrm>
            <a:off x="488950" y="1557338"/>
            <a:ext cx="8928100" cy="4105275"/>
          </a:xfrm>
        </p:spPr>
        <p:txBody>
          <a:bodyPr/>
          <a:lstStyle/>
          <a:p>
            <a:pPr marL="0" lvl="1" indent="0">
              <a:spcBef>
                <a:spcPct val="20000"/>
              </a:spcBef>
              <a:spcAft>
                <a:spcPts val="0"/>
              </a:spcAft>
              <a:buFont typeface="Arial" charset="0"/>
              <a:buNone/>
              <a:defRPr/>
            </a:pPr>
            <a:r>
              <a:rPr lang="en-NZ" sz="2400" dirty="0">
                <a:ea typeface="ＭＳ Ｐゴシック" pitchFamily="-110" charset="-128"/>
              </a:rPr>
              <a:t>ID regulation under Part 4 is effectively promoting appropriate innovation at Auckland Airport:</a:t>
            </a:r>
          </a:p>
          <a:p>
            <a:pPr lvl="1">
              <a:spcBef>
                <a:spcPts val="1200"/>
              </a:spcBef>
              <a:defRPr/>
            </a:pPr>
            <a:r>
              <a:rPr lang="en-NZ" sz="2400" dirty="0">
                <a:ea typeface="ＭＳ Ｐゴシック" pitchFamily="-110" charset="-128"/>
              </a:rPr>
              <a:t>the level of innovation appears to be appropriate</a:t>
            </a:r>
          </a:p>
          <a:p>
            <a:pPr lvl="1">
              <a:spcBef>
                <a:spcPts val="1200"/>
              </a:spcBef>
              <a:defRPr/>
            </a:pPr>
            <a:r>
              <a:rPr lang="en-NZ" sz="2400" dirty="0">
                <a:ea typeface="ＭＳ Ｐゴシック" pitchFamily="-110" charset="-128"/>
              </a:rPr>
              <a:t>airlines generally consider that Auckland Airport facilitates airline-led innovation</a:t>
            </a:r>
          </a:p>
          <a:p>
            <a:pPr lvl="1">
              <a:spcBef>
                <a:spcPts val="1200"/>
              </a:spcBef>
              <a:defRPr/>
            </a:pPr>
            <a:r>
              <a:rPr lang="en-NZ" sz="2400" dirty="0">
                <a:ea typeface="ＭＳ Ｐゴシック" pitchFamily="-110" charset="-128"/>
              </a:rPr>
              <a:t>while ID regulation has not had an </a:t>
            </a:r>
            <a:r>
              <a:rPr lang="en-NZ" sz="2400" dirty="0" smtClean="0">
                <a:ea typeface="ＭＳ Ｐゴシック" pitchFamily="-110" charset="-128"/>
              </a:rPr>
              <a:t>additional impact on </a:t>
            </a:r>
            <a:r>
              <a:rPr lang="en-NZ" sz="2400" dirty="0">
                <a:ea typeface="ＭＳ Ｐゴシック" pitchFamily="-110" charset="-128"/>
              </a:rPr>
              <a:t>incentives to innovate, it has not negatively affected existing incentives</a:t>
            </a:r>
          </a:p>
          <a:p>
            <a:pPr lvl="1">
              <a:defRPr/>
            </a:pPr>
            <a:endParaRPr lang="en-NZ" sz="2400" dirty="0">
              <a:ea typeface="ＭＳ Ｐゴシック" pitchFamily="-110" charset="-128"/>
            </a:endParaRPr>
          </a:p>
        </p:txBody>
      </p:sp>
      <p:sp>
        <p:nvSpPr>
          <p:cNvPr id="27651"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Draft conclusion - innovation</a:t>
            </a:r>
          </a:p>
        </p:txBody>
      </p:sp>
      <p:sp>
        <p:nvSpPr>
          <p:cNvPr id="2765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A015796D-9E6D-4984-8A52-226357F0411C}" type="slidenum">
              <a:rPr lang="en-US" smtClean="0">
                <a:solidFill>
                  <a:srgbClr val="C00000"/>
                </a:solidFill>
              </a:rPr>
              <a:pPr eaLnBrk="1" hangingPunct="1"/>
              <a:t>10</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sz="quarter" idx="13"/>
          </p:nvPr>
        </p:nvSpPr>
        <p:spPr>
          <a:xfrm>
            <a:off x="488950" y="1557338"/>
            <a:ext cx="8928100" cy="4105275"/>
          </a:xfrm>
        </p:spPr>
        <p:txBody>
          <a:bodyPr/>
          <a:lstStyle/>
          <a:p>
            <a:pPr marL="0" lvl="1" indent="0">
              <a:spcBef>
                <a:spcPct val="20000"/>
              </a:spcBef>
              <a:spcAft>
                <a:spcPts val="1200"/>
              </a:spcAft>
              <a:buFont typeface="Arial" charset="0"/>
              <a:buNone/>
              <a:defRPr/>
            </a:pPr>
            <a:r>
              <a:rPr lang="en-NZ" sz="2400" dirty="0">
                <a:ea typeface="ＭＳ Ｐゴシック" pitchFamily="-110" charset="-128"/>
              </a:rPr>
              <a:t>ID regulation is effectively promoting the provision of quality at a level that reflects </a:t>
            </a:r>
            <a:r>
              <a:rPr lang="en-NZ" sz="2400" dirty="0" smtClean="0">
                <a:ea typeface="ＭＳ Ｐゴシック" pitchFamily="-110" charset="-128"/>
              </a:rPr>
              <a:t>consumer </a:t>
            </a:r>
            <a:r>
              <a:rPr lang="en-NZ" sz="2400" dirty="0">
                <a:ea typeface="ＭＳ Ｐゴシック" pitchFamily="-110" charset="-128"/>
              </a:rPr>
              <a:t>demands:</a:t>
            </a:r>
          </a:p>
          <a:p>
            <a:pPr lvl="1">
              <a:spcBef>
                <a:spcPts val="0"/>
              </a:spcBef>
              <a:spcAft>
                <a:spcPts val="1200"/>
              </a:spcAft>
              <a:defRPr/>
            </a:pPr>
            <a:r>
              <a:rPr lang="en-NZ" sz="2400" dirty="0">
                <a:ea typeface="ＭＳ Ｐゴシック" pitchFamily="-110" charset="-128"/>
              </a:rPr>
              <a:t>airlines are generally satisfied with the quality of service</a:t>
            </a:r>
          </a:p>
          <a:p>
            <a:pPr lvl="1">
              <a:spcBef>
                <a:spcPts val="0"/>
              </a:spcBef>
              <a:spcAft>
                <a:spcPts val="1200"/>
              </a:spcAft>
              <a:defRPr/>
            </a:pPr>
            <a:r>
              <a:rPr lang="en-NZ" sz="2400" dirty="0" smtClean="0">
                <a:ea typeface="ＭＳ Ｐゴシック" pitchFamily="-110" charset="-128"/>
              </a:rPr>
              <a:t>quality </a:t>
            </a:r>
            <a:r>
              <a:rPr lang="en-NZ" sz="2400" dirty="0">
                <a:ea typeface="ＭＳ Ｐゴシック" pitchFamily="-110" charset="-128"/>
              </a:rPr>
              <a:t>at Auckland Airport compares well to other airports</a:t>
            </a:r>
          </a:p>
          <a:p>
            <a:pPr lvl="1">
              <a:spcBef>
                <a:spcPts val="0"/>
              </a:spcBef>
              <a:spcAft>
                <a:spcPts val="1200"/>
              </a:spcAft>
              <a:defRPr/>
            </a:pPr>
            <a:r>
              <a:rPr lang="en-NZ" sz="2400" dirty="0" smtClean="0">
                <a:ea typeface="ＭＳ Ｐゴシック" pitchFamily="-110" charset="-128"/>
              </a:rPr>
              <a:t>Auckland Airport generally seeks to ensure quality reflects consumer demands</a:t>
            </a:r>
          </a:p>
          <a:p>
            <a:pPr lvl="1">
              <a:spcBef>
                <a:spcPts val="0"/>
              </a:spcBef>
              <a:spcAft>
                <a:spcPts val="1200"/>
              </a:spcAft>
              <a:defRPr/>
            </a:pPr>
            <a:r>
              <a:rPr lang="en-NZ" sz="2400" dirty="0" smtClean="0">
                <a:ea typeface="ＭＳ Ｐゴシック" pitchFamily="-110" charset="-128"/>
              </a:rPr>
              <a:t>Auckland Airport has acknowledged Air Cargo Council’s concerns</a:t>
            </a:r>
          </a:p>
          <a:p>
            <a:pPr lvl="1">
              <a:spcBef>
                <a:spcPts val="0"/>
              </a:spcBef>
              <a:spcAft>
                <a:spcPts val="1200"/>
              </a:spcAft>
              <a:defRPr/>
            </a:pPr>
            <a:r>
              <a:rPr lang="en-NZ" sz="2400" dirty="0" smtClean="0">
                <a:ea typeface="ＭＳ Ｐゴシック" pitchFamily="-110" charset="-128"/>
              </a:rPr>
              <a:t>while </a:t>
            </a:r>
            <a:r>
              <a:rPr lang="en-NZ" sz="2400" dirty="0">
                <a:ea typeface="ＭＳ Ｐゴシック" pitchFamily="-110" charset="-128"/>
              </a:rPr>
              <a:t>ID regulation has not had an </a:t>
            </a:r>
            <a:r>
              <a:rPr lang="en-NZ" sz="2400" dirty="0" smtClean="0">
                <a:ea typeface="ＭＳ Ｐゴシック" pitchFamily="-110" charset="-128"/>
              </a:rPr>
              <a:t>additional impact on </a:t>
            </a:r>
            <a:r>
              <a:rPr lang="en-NZ" sz="2400" dirty="0">
                <a:ea typeface="ＭＳ Ｐゴシック" pitchFamily="-110" charset="-128"/>
              </a:rPr>
              <a:t>incentives in this area, it has not negatively affected existing incentives</a:t>
            </a:r>
          </a:p>
          <a:p>
            <a:pPr marL="0" indent="0">
              <a:defRPr/>
            </a:pPr>
            <a:endParaRPr lang="en-NZ" dirty="0" smtClean="0">
              <a:ea typeface="ＭＳ Ｐゴシック" pitchFamily="-110" charset="-128"/>
            </a:endParaRPr>
          </a:p>
        </p:txBody>
      </p:sp>
      <p:sp>
        <p:nvSpPr>
          <p:cNvPr id="28675"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Draft conclusion - quality</a:t>
            </a:r>
          </a:p>
        </p:txBody>
      </p:sp>
      <p:sp>
        <p:nvSpPr>
          <p:cNvPr id="2867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8F20A8C2-E966-45C3-9C0D-96BEFA40BB85}" type="slidenum">
              <a:rPr lang="en-US" smtClean="0">
                <a:solidFill>
                  <a:srgbClr val="C00000"/>
                </a:solidFill>
              </a:rPr>
              <a:pPr eaLnBrk="1" hangingPunct="1"/>
              <a:t>11</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sz="quarter" idx="13"/>
          </p:nvPr>
        </p:nvSpPr>
        <p:spPr>
          <a:xfrm>
            <a:off x="488950" y="1557338"/>
            <a:ext cx="8928100" cy="4105275"/>
          </a:xfrm>
        </p:spPr>
        <p:txBody>
          <a:bodyPr/>
          <a:lstStyle/>
          <a:p>
            <a:pPr marL="0" lvl="1" indent="0">
              <a:spcBef>
                <a:spcPct val="20000"/>
              </a:spcBef>
              <a:spcAft>
                <a:spcPts val="0"/>
              </a:spcAft>
              <a:buFont typeface="Arial" charset="0"/>
              <a:buNone/>
              <a:defRPr/>
            </a:pPr>
            <a:r>
              <a:rPr lang="en-NZ" sz="2400" dirty="0">
                <a:ea typeface="ＭＳ Ｐゴシック" pitchFamily="-110" charset="-128"/>
              </a:rPr>
              <a:t>ID regulation is effectively promoting efficiency of pricing: </a:t>
            </a:r>
          </a:p>
          <a:p>
            <a:pPr lvl="1">
              <a:spcBef>
                <a:spcPts val="1200"/>
              </a:spcBef>
              <a:defRPr/>
            </a:pPr>
            <a:r>
              <a:rPr lang="en-NZ" sz="2400" dirty="0">
                <a:ea typeface="ＭＳ Ｐゴシック" pitchFamily="-110" charset="-128"/>
              </a:rPr>
              <a:t>prices </a:t>
            </a:r>
            <a:r>
              <a:rPr lang="en-NZ" sz="2400" dirty="0" smtClean="0">
                <a:ea typeface="ＭＳ Ｐゴシック" pitchFamily="-110" charset="-128"/>
              </a:rPr>
              <a:t>for the PSE2 </a:t>
            </a:r>
            <a:r>
              <a:rPr lang="en-NZ" sz="2400" dirty="0">
                <a:ea typeface="ＭＳ Ｐゴシック" pitchFamily="-110" charset="-128"/>
              </a:rPr>
              <a:t>period are more likely to promote efficiency than those previously in </a:t>
            </a:r>
            <a:r>
              <a:rPr lang="en-NZ" sz="2400" dirty="0" smtClean="0">
                <a:ea typeface="ＭＳ Ｐゴシック" pitchFamily="-110" charset="-128"/>
              </a:rPr>
              <a:t>place</a:t>
            </a:r>
          </a:p>
          <a:p>
            <a:pPr lvl="1">
              <a:spcBef>
                <a:spcPts val="1200"/>
              </a:spcBef>
              <a:defRPr/>
            </a:pPr>
            <a:r>
              <a:rPr lang="en-NZ" sz="2400" dirty="0" smtClean="0">
                <a:ea typeface="ＭＳ Ｐゴシック" pitchFamily="-110" charset="-128"/>
              </a:rPr>
              <a:t>Auckland Airport has introduced new charges and increased existing charges to better ensure optimal use of scarce resources</a:t>
            </a:r>
          </a:p>
          <a:p>
            <a:pPr lvl="1">
              <a:spcBef>
                <a:spcPts val="1200"/>
              </a:spcBef>
              <a:defRPr/>
            </a:pPr>
            <a:r>
              <a:rPr lang="en-NZ" sz="2400" dirty="0" smtClean="0">
                <a:ea typeface="ＭＳ Ｐゴシック" pitchFamily="-110" charset="-128"/>
              </a:rPr>
              <a:t>It has adjusted existing charges to limit the likelihood of cross subsidisation</a:t>
            </a:r>
          </a:p>
          <a:p>
            <a:pPr lvl="1">
              <a:spcBef>
                <a:spcPts val="1200"/>
              </a:spcBef>
              <a:defRPr/>
            </a:pPr>
            <a:r>
              <a:rPr lang="en-NZ" sz="2400" dirty="0" smtClean="0">
                <a:ea typeface="ＭＳ Ｐゴシック" pitchFamily="-110" charset="-128"/>
              </a:rPr>
              <a:t>Auckland </a:t>
            </a:r>
            <a:r>
              <a:rPr lang="en-NZ" sz="2400" dirty="0">
                <a:ea typeface="ＭＳ Ｐゴシック" pitchFamily="-110" charset="-128"/>
              </a:rPr>
              <a:t>Airport has indicated that ID </a:t>
            </a:r>
            <a:r>
              <a:rPr lang="en-NZ" sz="2400" dirty="0" smtClean="0">
                <a:ea typeface="ＭＳ Ｐゴシック" pitchFamily="-110" charset="-128"/>
              </a:rPr>
              <a:t>had </a:t>
            </a:r>
            <a:r>
              <a:rPr lang="en-NZ" sz="2400" dirty="0">
                <a:ea typeface="ＭＳ Ｐゴシック" pitchFamily="-110" charset="-128"/>
              </a:rPr>
              <a:t>an impact through the requirement to transparently outline its pricing </a:t>
            </a:r>
            <a:r>
              <a:rPr lang="en-NZ" sz="2400" dirty="0" smtClean="0">
                <a:ea typeface="ＭＳ Ｐゴシック" pitchFamily="-110" charset="-128"/>
              </a:rPr>
              <a:t>methodology</a:t>
            </a:r>
          </a:p>
          <a:p>
            <a:pPr marL="0" indent="0">
              <a:defRPr/>
            </a:pPr>
            <a:endParaRPr lang="en-NZ" dirty="0" smtClean="0">
              <a:ea typeface="ＭＳ Ｐゴシック" pitchFamily="-110" charset="-128"/>
            </a:endParaRPr>
          </a:p>
        </p:txBody>
      </p:sp>
      <p:sp>
        <p:nvSpPr>
          <p:cNvPr id="29699"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Draft conclusion – pricing efficiency</a:t>
            </a:r>
          </a:p>
        </p:txBody>
      </p:sp>
      <p:sp>
        <p:nvSpPr>
          <p:cNvPr id="297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77E129D0-0CB7-4D6F-8067-98DBD7FDC0E7}" type="slidenum">
              <a:rPr lang="en-US" smtClean="0">
                <a:solidFill>
                  <a:srgbClr val="C00000"/>
                </a:solidFill>
              </a:rPr>
              <a:pPr eaLnBrk="1" hangingPunct="1"/>
              <a:t>12</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sz="quarter" idx="13"/>
          </p:nvPr>
        </p:nvSpPr>
        <p:spPr>
          <a:xfrm>
            <a:off x="488950" y="1557338"/>
            <a:ext cx="8928100" cy="4751387"/>
          </a:xfrm>
        </p:spPr>
        <p:txBody>
          <a:bodyPr/>
          <a:lstStyle/>
          <a:p>
            <a:pPr marL="0" indent="0">
              <a:spcAft>
                <a:spcPts val="0"/>
              </a:spcAft>
              <a:defRPr/>
            </a:pPr>
            <a:r>
              <a:rPr lang="en-NZ" sz="2400" dirty="0">
                <a:ea typeface="ＭＳ Ｐゴシック" pitchFamily="-110" charset="-128"/>
              </a:rPr>
              <a:t>We are unable to conclude whether ID regulation is effectively promoting improvements in operating </a:t>
            </a:r>
            <a:r>
              <a:rPr lang="en-NZ" sz="2400" dirty="0" smtClean="0">
                <a:ea typeface="ＭＳ Ｐゴシック" pitchFamily="-110" charset="-128"/>
              </a:rPr>
              <a:t>efficiency:</a:t>
            </a:r>
            <a:endParaRPr lang="en-NZ" sz="2400" dirty="0">
              <a:ea typeface="ＭＳ Ｐゴシック" pitchFamily="-110" charset="-128"/>
            </a:endParaRPr>
          </a:p>
          <a:p>
            <a:pPr lvl="1">
              <a:spcBef>
                <a:spcPts val="1200"/>
              </a:spcBef>
              <a:defRPr/>
            </a:pPr>
            <a:r>
              <a:rPr lang="en-NZ" sz="2400" dirty="0" smtClean="0">
                <a:ea typeface="ＭＳ Ｐゴシック" pitchFamily="-110" charset="-128"/>
              </a:rPr>
              <a:t>we </a:t>
            </a:r>
            <a:r>
              <a:rPr lang="en-NZ" sz="2400" dirty="0">
                <a:ea typeface="ＭＳ Ｐゴシック" pitchFamily="-110" charset="-128"/>
              </a:rPr>
              <a:t>do not have a sufficiently long time series on actual </a:t>
            </a:r>
            <a:r>
              <a:rPr lang="en-NZ" sz="2400" dirty="0" smtClean="0">
                <a:ea typeface="ＭＳ Ｐゴシック" pitchFamily="-110" charset="-128"/>
              </a:rPr>
              <a:t>opex under </a:t>
            </a:r>
            <a:r>
              <a:rPr lang="en-NZ" sz="2400" dirty="0">
                <a:ea typeface="ＭＳ Ｐゴシック" pitchFamily="-110" charset="-128"/>
              </a:rPr>
              <a:t>ID </a:t>
            </a:r>
            <a:r>
              <a:rPr lang="en-NZ" sz="2400" dirty="0" smtClean="0">
                <a:ea typeface="ＭＳ Ｐゴシック" pitchFamily="-110" charset="-128"/>
              </a:rPr>
              <a:t>regulation</a:t>
            </a:r>
          </a:p>
          <a:p>
            <a:pPr marL="273050" lvl="1" indent="-273050">
              <a:spcBef>
                <a:spcPts val="1200"/>
              </a:spcBef>
              <a:defRPr/>
            </a:pPr>
            <a:r>
              <a:rPr lang="en-NZ" sz="2400" dirty="0" smtClean="0">
                <a:ea typeface="ＭＳ Ｐゴシック" pitchFamily="-110" charset="-128"/>
              </a:rPr>
              <a:t>Evidence is mixed: unit </a:t>
            </a:r>
            <a:r>
              <a:rPr lang="en-NZ" sz="2400" dirty="0" err="1" smtClean="0">
                <a:ea typeface="ＭＳ Ｐゴシック" pitchFamily="-110" charset="-128"/>
              </a:rPr>
              <a:t>opex</a:t>
            </a:r>
            <a:r>
              <a:rPr lang="en-NZ" sz="2400" dirty="0" smtClean="0">
                <a:ea typeface="ＭＳ Ｐゴシック" pitchFamily="-110" charset="-128"/>
              </a:rPr>
              <a:t> increased in 2011 and 2012 but the forecast of declines through PSE2 may </a:t>
            </a:r>
            <a:r>
              <a:rPr lang="en-NZ" sz="2400" dirty="0">
                <a:ea typeface="ＭＳ Ｐゴシック" pitchFamily="-110" charset="-128"/>
              </a:rPr>
              <a:t>indicate improved </a:t>
            </a:r>
            <a:r>
              <a:rPr lang="en-NZ" sz="2400" dirty="0" smtClean="0">
                <a:ea typeface="ＭＳ Ｐゴシック" pitchFamily="-110" charset="-128"/>
              </a:rPr>
              <a:t>future efficiency</a:t>
            </a:r>
            <a:endParaRPr lang="en-NZ" sz="2400" dirty="0">
              <a:ea typeface="ＭＳ Ｐゴシック" pitchFamily="-110" charset="-128"/>
            </a:endParaRPr>
          </a:p>
          <a:p>
            <a:pPr marL="273050" lvl="1" indent="-273050">
              <a:spcBef>
                <a:spcPct val="20000"/>
              </a:spcBef>
              <a:spcAft>
                <a:spcPts val="1200"/>
              </a:spcAft>
              <a:defRPr/>
            </a:pPr>
            <a:r>
              <a:rPr lang="en-NZ" sz="2400" dirty="0">
                <a:ea typeface="ＭＳ Ｐゴシック" pitchFamily="-110" charset="-128"/>
              </a:rPr>
              <a:t>Auckland Airport </a:t>
            </a:r>
            <a:r>
              <a:rPr lang="en-NZ" sz="2400" dirty="0" smtClean="0">
                <a:ea typeface="ＭＳ Ｐゴシック" pitchFamily="-110" charset="-128"/>
              </a:rPr>
              <a:t>has sought to </a:t>
            </a:r>
            <a:r>
              <a:rPr lang="en-NZ" sz="2400" dirty="0">
                <a:ea typeface="ＭＳ Ｐゴシック" pitchFamily="-110" charset="-128"/>
              </a:rPr>
              <a:t>improve its </a:t>
            </a:r>
            <a:r>
              <a:rPr lang="en-NZ" sz="2400" dirty="0" smtClean="0">
                <a:ea typeface="ＭＳ Ｐゴシック" pitchFamily="-110" charset="-128"/>
              </a:rPr>
              <a:t>opex efficiency (eg, through initiatives such as the ‘LEAN forum’)</a:t>
            </a:r>
            <a:endParaRPr lang="en-NZ" sz="2400" dirty="0">
              <a:ea typeface="ＭＳ Ｐゴシック" pitchFamily="-110" charset="-128"/>
            </a:endParaRPr>
          </a:p>
        </p:txBody>
      </p:sp>
      <p:sp>
        <p:nvSpPr>
          <p:cNvPr id="30723"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Draft conclusion – operating expenditure (opex) efficiency</a:t>
            </a:r>
          </a:p>
        </p:txBody>
      </p:sp>
      <p:sp>
        <p:nvSpPr>
          <p:cNvPr id="30724"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53602AFD-9719-4F7D-A137-AFFEE2310EC5}" type="slidenum">
              <a:rPr lang="en-US" smtClean="0">
                <a:solidFill>
                  <a:srgbClr val="C00000"/>
                </a:solidFill>
              </a:rPr>
              <a:pPr eaLnBrk="1" hangingPunct="1"/>
              <a:t>13</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sz="quarter" idx="13"/>
          </p:nvPr>
        </p:nvSpPr>
        <p:spPr>
          <a:xfrm>
            <a:off x="488950" y="1557338"/>
            <a:ext cx="8928100" cy="4105275"/>
          </a:xfrm>
        </p:spPr>
        <p:txBody>
          <a:bodyPr/>
          <a:lstStyle/>
          <a:p>
            <a:pPr marL="0" indent="0">
              <a:spcAft>
                <a:spcPts val="0"/>
              </a:spcAft>
              <a:defRPr/>
            </a:pPr>
            <a:r>
              <a:rPr lang="en-NZ" sz="2400" dirty="0">
                <a:ea typeface="ＭＳ Ｐゴシック" pitchFamily="-110" charset="-128"/>
              </a:rPr>
              <a:t>We are unable to conclude whether ID regulation is effectively promoting </a:t>
            </a:r>
            <a:r>
              <a:rPr lang="en-NZ" sz="2400" dirty="0" smtClean="0">
                <a:ea typeface="ＭＳ Ｐゴシック" pitchFamily="-110" charset="-128"/>
              </a:rPr>
              <a:t>incentives to invest efficiently:</a:t>
            </a:r>
          </a:p>
          <a:p>
            <a:pPr lvl="1">
              <a:spcBef>
                <a:spcPts val="1200"/>
              </a:spcBef>
              <a:defRPr/>
            </a:pPr>
            <a:r>
              <a:rPr lang="en-NZ" sz="2400" dirty="0" smtClean="0">
                <a:ea typeface="ＭＳ Ｐゴシック" pitchFamily="-110" charset="-128"/>
              </a:rPr>
              <a:t>we </a:t>
            </a:r>
            <a:r>
              <a:rPr lang="en-NZ" sz="2400" dirty="0">
                <a:ea typeface="ＭＳ Ｐゴシック" pitchFamily="-110" charset="-128"/>
              </a:rPr>
              <a:t>do not have a sufficiently long time series on actual capex under ID regulation</a:t>
            </a:r>
          </a:p>
          <a:p>
            <a:pPr marL="0" lvl="1" indent="0">
              <a:spcBef>
                <a:spcPct val="20000"/>
              </a:spcBef>
              <a:spcAft>
                <a:spcPts val="1200"/>
              </a:spcAft>
              <a:buFont typeface="Arial" charset="0"/>
              <a:buNone/>
              <a:defRPr/>
            </a:pPr>
            <a:r>
              <a:rPr lang="en-NZ" sz="2400" dirty="0">
                <a:ea typeface="ＭＳ Ｐゴシック" pitchFamily="-110" charset="-128"/>
              </a:rPr>
              <a:t>Airlines have commended the improved consultation process for capex adopted by Auckland Airport for PSE2</a:t>
            </a:r>
          </a:p>
          <a:p>
            <a:pPr marL="273050" lvl="1" indent="-273050">
              <a:spcBef>
                <a:spcPct val="20000"/>
              </a:spcBef>
              <a:spcAft>
                <a:spcPts val="1200"/>
              </a:spcAft>
              <a:defRPr/>
            </a:pPr>
            <a:r>
              <a:rPr lang="en-NZ" sz="2400" dirty="0" smtClean="0">
                <a:ea typeface="ＭＳ Ｐゴシック" pitchFamily="-110" charset="-128"/>
              </a:rPr>
              <a:t>as a result of this consultation process, airlines </a:t>
            </a:r>
            <a:r>
              <a:rPr lang="en-NZ" sz="2400" dirty="0">
                <a:ea typeface="ＭＳ Ｐゴシック" pitchFamily="-110" charset="-128"/>
              </a:rPr>
              <a:t>generally agree the level and timing of planned investment for PSE2 is efficient</a:t>
            </a:r>
          </a:p>
          <a:p>
            <a:pPr marL="0" indent="0">
              <a:defRPr/>
            </a:pPr>
            <a:endParaRPr lang="en-NZ" dirty="0" smtClean="0">
              <a:ea typeface="ＭＳ Ｐゴシック" pitchFamily="-110" charset="-128"/>
            </a:endParaRPr>
          </a:p>
        </p:txBody>
      </p:sp>
      <p:sp>
        <p:nvSpPr>
          <p:cNvPr id="31747"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Draft conclusion – efficient investment</a:t>
            </a:r>
          </a:p>
        </p:txBody>
      </p:sp>
      <p:sp>
        <p:nvSpPr>
          <p:cNvPr id="3174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F0D8DFC9-48D1-447D-AAEE-C0F5FE14BC63}" type="slidenum">
              <a:rPr lang="en-US" smtClean="0">
                <a:solidFill>
                  <a:srgbClr val="C00000"/>
                </a:solidFill>
              </a:rPr>
              <a:pPr eaLnBrk="1" hangingPunct="1"/>
              <a:t>14</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sz="quarter" idx="13"/>
          </p:nvPr>
        </p:nvSpPr>
        <p:spPr>
          <a:xfrm>
            <a:off x="466725" y="1557338"/>
            <a:ext cx="8928100" cy="1873250"/>
          </a:xfrm>
        </p:spPr>
        <p:txBody>
          <a:bodyPr/>
          <a:lstStyle/>
          <a:p>
            <a:pPr marL="0" indent="0"/>
            <a:r>
              <a:rPr lang="en-NZ" sz="2400" smtClean="0">
                <a:ea typeface="ＭＳ Ｐゴシック" pitchFamily="-110" charset="-128"/>
              </a:rPr>
              <a:t>We cannot conclude whether ID regulation is effectively promoting sharing of efficiency gains:</a:t>
            </a:r>
          </a:p>
          <a:p>
            <a:pPr lvl="1">
              <a:spcBef>
                <a:spcPts val="1200"/>
              </a:spcBef>
            </a:pPr>
            <a:r>
              <a:rPr lang="en-NZ" sz="2400" smtClean="0">
                <a:ea typeface="ＭＳ Ｐゴシック" pitchFamily="-110" charset="-128"/>
              </a:rPr>
              <a:t>there is limited evidence of historic efficiency gains that could be shared</a:t>
            </a:r>
          </a:p>
        </p:txBody>
      </p:sp>
      <p:sp>
        <p:nvSpPr>
          <p:cNvPr id="32771"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Draft conclusion – sharing of efficiency gains</a:t>
            </a:r>
          </a:p>
        </p:txBody>
      </p:sp>
      <p:sp>
        <p:nvSpPr>
          <p:cNvPr id="3277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612AB8D9-995A-4C84-AEFE-737A778138FC}" type="slidenum">
              <a:rPr lang="en-US" smtClean="0">
                <a:solidFill>
                  <a:srgbClr val="C00000"/>
                </a:solidFill>
              </a:rPr>
              <a:pPr eaLnBrk="1" hangingPunct="1"/>
              <a:t>15</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sz="quarter" idx="13"/>
          </p:nvPr>
        </p:nvSpPr>
        <p:spPr>
          <a:xfrm>
            <a:off x="455613" y="1581150"/>
            <a:ext cx="8928100" cy="4321175"/>
          </a:xfrm>
        </p:spPr>
        <p:txBody>
          <a:bodyPr/>
          <a:lstStyle/>
          <a:p>
            <a:pPr marL="0" indent="0"/>
            <a:r>
              <a:rPr lang="en-NZ" sz="2400" smtClean="0">
                <a:ea typeface="ＭＳ Ｐゴシック" pitchFamily="-110" charset="-128"/>
              </a:rPr>
              <a:t>The calculations supporting our analysis of Auckland Airport’s returns will be made available on our website shortly</a:t>
            </a:r>
          </a:p>
          <a:p>
            <a:pPr marL="0" indent="0"/>
            <a:endParaRPr lang="en-NZ" sz="2400" smtClean="0">
              <a:ea typeface="ＭＳ Ｐゴシック" pitchFamily="-110" charset="-128"/>
            </a:endParaRPr>
          </a:p>
          <a:p>
            <a:pPr marL="0" indent="0"/>
            <a:r>
              <a:rPr lang="en-NZ" sz="2400" smtClean="0">
                <a:ea typeface="ＭＳ Ｐゴシック" pitchFamily="-110" charset="-128"/>
              </a:rPr>
              <a:t>Submissions on our draft conclusions are due by 5pm Friday 31</a:t>
            </a:r>
            <a:r>
              <a:rPr lang="en-NZ" sz="2400" b="1" smtClean="0">
                <a:ea typeface="ＭＳ Ｐゴシック" pitchFamily="-110" charset="-128"/>
              </a:rPr>
              <a:t> </a:t>
            </a:r>
            <a:r>
              <a:rPr lang="en-NZ" sz="2400" smtClean="0">
                <a:ea typeface="ＭＳ Ｐゴシック" pitchFamily="-110" charset="-128"/>
              </a:rPr>
              <a:t>May</a:t>
            </a:r>
          </a:p>
          <a:p>
            <a:pPr marL="0" indent="0"/>
            <a:r>
              <a:rPr lang="en-NZ" sz="2400" smtClean="0">
                <a:ea typeface="ＭＳ Ｐゴシック" pitchFamily="-110" charset="-128"/>
              </a:rPr>
              <a:t>Cross submissions are due by 5pm Friday 14 June</a:t>
            </a:r>
            <a:endParaRPr lang="en-NZ" sz="2400" b="1" smtClean="0">
              <a:ea typeface="ＭＳ Ｐゴシック" pitchFamily="-110" charset="-128"/>
            </a:endParaRPr>
          </a:p>
          <a:p>
            <a:pPr marL="0" indent="0"/>
            <a:endParaRPr lang="en-NZ" sz="2400" smtClean="0">
              <a:ea typeface="ＭＳ Ｐゴシック" pitchFamily="-110" charset="-128"/>
            </a:endParaRPr>
          </a:p>
          <a:p>
            <a:pPr marL="0" indent="0"/>
            <a:r>
              <a:rPr lang="en-NZ" sz="2400" smtClean="0">
                <a:ea typeface="ＭＳ Ｐゴシック" pitchFamily="-110" charset="-128"/>
              </a:rPr>
              <a:t>We are aiming to release our final report on Auckland Airport by 31 July</a:t>
            </a:r>
          </a:p>
          <a:p>
            <a:pPr marL="0" indent="0"/>
            <a:endParaRPr lang="en-NZ" sz="2400" smtClean="0">
              <a:ea typeface="ＭＳ Ｐゴシック" pitchFamily="-110" charset="-128"/>
            </a:endParaRPr>
          </a:p>
          <a:p>
            <a:pPr marL="0" indent="0"/>
            <a:r>
              <a:rPr lang="en-NZ" sz="2400" smtClean="0">
                <a:ea typeface="ＭＳ Ｐゴシック" pitchFamily="-110" charset="-128"/>
              </a:rPr>
              <a:t>We will be holding a conference for Christchurch Airport on 24 May</a:t>
            </a:r>
          </a:p>
        </p:txBody>
      </p:sp>
      <p:sp>
        <p:nvSpPr>
          <p:cNvPr id="33795"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Next steps</a:t>
            </a:r>
          </a:p>
        </p:txBody>
      </p:sp>
      <p:sp>
        <p:nvSpPr>
          <p:cNvPr id="3379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E5E600E0-FA0A-4FAD-92B2-D46E992A4F6B}" type="slidenum">
              <a:rPr lang="en-US" smtClean="0">
                <a:solidFill>
                  <a:srgbClr val="C00000"/>
                </a:solidFill>
              </a:rPr>
              <a:pPr eaLnBrk="1" hangingPunct="1"/>
              <a:t>16</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Questions?</a:t>
            </a:r>
          </a:p>
        </p:txBody>
      </p:sp>
      <p:sp>
        <p:nvSpPr>
          <p:cNvPr id="34819"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DD418167-EEA8-4AD8-B41E-F2B3005DD281}" type="slidenum">
              <a:rPr lang="en-US" smtClean="0">
                <a:solidFill>
                  <a:srgbClr val="C00000"/>
                </a:solidFill>
              </a:rPr>
              <a:pPr eaLnBrk="1" hangingPunct="1"/>
              <a:t>17</a:t>
            </a:fld>
            <a:endParaRPr lang="en-US" smtClean="0">
              <a:solidFill>
                <a:srgbClr val="C00000"/>
              </a:solidFill>
            </a:endParaRPr>
          </a:p>
        </p:txBody>
      </p:sp>
      <p:graphicFrame>
        <p:nvGraphicFramePr>
          <p:cNvPr id="5" name="Table Placeholder 4"/>
          <p:cNvGraphicFramePr>
            <a:graphicFrameLocks/>
          </p:cNvGraphicFramePr>
          <p:nvPr/>
        </p:nvGraphicFramePr>
        <p:xfrm>
          <a:off x="633413" y="2374900"/>
          <a:ext cx="8639175" cy="1560513"/>
        </p:xfrm>
        <a:graphic>
          <a:graphicData uri="http://schemas.openxmlformats.org/drawingml/2006/table">
            <a:tbl>
              <a:tblPr/>
              <a:tblGrid>
                <a:gridCol w="1943692"/>
                <a:gridCol w="6695483"/>
              </a:tblGrid>
              <a:tr h="37125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NZ" sz="1800" b="1" i="0" u="none" strike="noStrike" cap="none" normalizeH="0" baseline="0" dirty="0" smtClean="0">
                          <a:ln>
                            <a:noFill/>
                          </a:ln>
                          <a:solidFill>
                            <a:schemeClr val="tx2"/>
                          </a:solidFill>
                          <a:effectLst/>
                          <a:latin typeface="Calibri" pitchFamily="-110" charset="0"/>
                          <a:ea typeface="ＭＳ Ｐゴシック" pitchFamily="-110" charset="-128"/>
                        </a:rPr>
                        <a:t>For more information</a:t>
                      </a:r>
                    </a:p>
                  </a:txBody>
                  <a:tcPr marL="91426" marR="91426" marT="45676" marB="45676"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25400" cap="flat" cmpd="sng" algn="ctr">
                      <a:solidFill>
                        <a:srgbClr val="5F5F5F"/>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sz="1800" b="1" i="0" u="none" strike="noStrike" cap="none" normalizeH="0" baseline="0" dirty="0" smtClean="0">
                        <a:ln>
                          <a:noFill/>
                        </a:ln>
                        <a:solidFill>
                          <a:srgbClr val="C00000"/>
                        </a:solidFill>
                        <a:effectLst/>
                        <a:latin typeface="Calibri" pitchFamily="-110" charset="0"/>
                        <a:ea typeface="ＭＳ Ｐゴシック" pitchFamily="-110" charset="-128"/>
                      </a:endParaRPr>
                    </a:p>
                  </a:txBody>
                  <a:tcPr marT="45704" marB="45704"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25400" cap="flat" cmpd="sng" algn="ctr">
                      <a:solidFill>
                        <a:srgbClr val="5F5F5F"/>
                      </a:solidFill>
                      <a:prstDash val="solid"/>
                      <a:round/>
                      <a:headEnd type="none" w="med" len="med"/>
                      <a:tailEnd type="none" w="med" len="med"/>
                    </a:lnB>
                    <a:lnTlToBr>
                      <a:noFill/>
                    </a:lnTlToBr>
                    <a:lnBlToTr>
                      <a:noFill/>
                    </a:lnBlToTr>
                    <a:noFill/>
                  </a:tcPr>
                </a:tc>
              </a:tr>
              <a:tr h="610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2"/>
                          </a:solidFill>
                          <a:effectLst/>
                          <a:latin typeface="Calibri" pitchFamily="-110" charset="0"/>
                          <a:ea typeface="ＭＳ Ｐゴシック" pitchFamily="-110" charset="-128"/>
                          <a:cs typeface="+mn-cs"/>
                        </a:rPr>
                        <a:t>Please contact:</a:t>
                      </a:r>
                      <a:endParaRPr kumimoji="0" lang="en-NZ" sz="1600" b="1" i="0" u="none" strike="noStrike" kern="1200" cap="none" normalizeH="0" baseline="0" dirty="0" smtClean="0">
                        <a:ln>
                          <a:noFill/>
                        </a:ln>
                        <a:solidFill>
                          <a:schemeClr val="tx2"/>
                        </a:solidFill>
                        <a:effectLst/>
                        <a:latin typeface="Calibri" pitchFamily="-110" charset="0"/>
                        <a:ea typeface="ＭＳ Ｐゴシック" pitchFamily="-110" charset="-128"/>
                        <a:cs typeface="+mn-cs"/>
                      </a:endParaRPr>
                    </a:p>
                  </a:txBody>
                  <a:tcPr marL="91426" marR="91426" marT="45676" marB="45676"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254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alpha val="2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600" b="0" i="0" u="none" strike="noStrike" kern="1200" cap="none" normalizeH="0" baseline="0" dirty="0" smtClean="0">
                          <a:ln>
                            <a:noFill/>
                          </a:ln>
                          <a:solidFill>
                            <a:schemeClr val="tx2"/>
                          </a:solidFill>
                          <a:effectLst/>
                          <a:latin typeface="Calibri" pitchFamily="-110" charset="0"/>
                          <a:ea typeface="ＭＳ Ｐゴシック" pitchFamily="-110" charset="-128"/>
                          <a:cs typeface="+mn-cs"/>
                        </a:rPr>
                        <a:t>Ruth Nichols</a:t>
                      </a:r>
                    </a:p>
                    <a:p>
                      <a:pPr marL="0" marR="0" lvl="0" indent="0" algn="l" defTabSz="914400" rtl="0" eaLnBrk="1" fontAlgn="base" latinLnBrk="0" hangingPunct="1">
                        <a:lnSpc>
                          <a:spcPct val="100000"/>
                        </a:lnSpc>
                        <a:spcBef>
                          <a:spcPct val="0"/>
                        </a:spcBef>
                        <a:spcAft>
                          <a:spcPct val="0"/>
                        </a:spcAft>
                        <a:buClrTx/>
                        <a:buSzTx/>
                        <a:buFontTx/>
                        <a:buNone/>
                        <a:tabLst/>
                      </a:pPr>
                      <a:r>
                        <a:rPr kumimoji="0" lang="en-NZ" sz="1600" b="0" i="0" u="none" strike="noStrike" kern="1200" cap="none" normalizeH="0" baseline="0" dirty="0" smtClean="0">
                          <a:ln>
                            <a:noFill/>
                          </a:ln>
                          <a:solidFill>
                            <a:schemeClr val="tx2"/>
                          </a:solidFill>
                          <a:effectLst/>
                          <a:latin typeface="Calibri" pitchFamily="-110" charset="0"/>
                          <a:ea typeface="ＭＳ Ｐゴシック" pitchFamily="-110" charset="-128"/>
                          <a:cs typeface="+mn-cs"/>
                        </a:rPr>
                        <a:t>Regulation.branch@comcom.govt.nz</a:t>
                      </a:r>
                    </a:p>
                  </a:txBody>
                  <a:tcPr marL="91426" marR="91426" marT="45676" marB="45676"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254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solidFill>
                      <a:srgbClr val="5F5F5F">
                        <a:alpha val="20000"/>
                      </a:srgbClr>
                    </a:solidFill>
                  </a:tcPr>
                </a:tc>
              </a:tr>
              <a:tr h="5790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600" b="1" i="0" u="none" strike="noStrike" kern="1200" cap="none" normalizeH="0" baseline="0" dirty="0" smtClean="0">
                          <a:ln>
                            <a:noFill/>
                          </a:ln>
                          <a:solidFill>
                            <a:schemeClr val="tx2"/>
                          </a:solidFill>
                          <a:effectLst/>
                          <a:latin typeface="Calibri" pitchFamily="-110" charset="0"/>
                          <a:ea typeface="ＭＳ Ｐゴシック" pitchFamily="-110" charset="-128"/>
                          <a:cs typeface="+mn-cs"/>
                        </a:rPr>
                        <a:t>Or visit:</a:t>
                      </a:r>
                    </a:p>
                  </a:txBody>
                  <a:tcPr marL="91426" marR="91426" marT="45676" marB="45676"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NZ" sz="1600" b="0" i="0" u="none" strike="noStrike" kern="1200" cap="none" normalizeH="0" baseline="0" dirty="0" smtClean="0">
                          <a:ln>
                            <a:noFill/>
                          </a:ln>
                          <a:solidFill>
                            <a:schemeClr val="tx2"/>
                          </a:solidFill>
                          <a:effectLst/>
                          <a:latin typeface="Calibri" pitchFamily="-110" charset="0"/>
                          <a:ea typeface="ＭＳ Ｐゴシック" pitchFamily="-110" charset="-128"/>
                          <a:cs typeface="+mn-cs"/>
                        </a:rPr>
                        <a:t>http://www.comcom.govt.nz/section-56g-reports/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NZ" sz="1600" b="0" i="0" u="none" strike="noStrike" kern="1200" cap="none" normalizeH="0" baseline="0" dirty="0" smtClean="0">
                        <a:ln>
                          <a:noFill/>
                        </a:ln>
                        <a:solidFill>
                          <a:schemeClr val="tx2"/>
                        </a:solidFill>
                        <a:effectLst/>
                        <a:latin typeface="Calibri" pitchFamily="-110" charset="0"/>
                        <a:ea typeface="ＭＳ Ｐゴシック" pitchFamily="-110" charset="-128"/>
                        <a:cs typeface="+mn-cs"/>
                      </a:endParaRPr>
                    </a:p>
                  </a:txBody>
                  <a:tcPr marL="91426" marR="91426" marT="45676" marB="45676"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sz="quarter" idx="13"/>
          </p:nvPr>
        </p:nvSpPr>
        <p:spPr>
          <a:xfrm>
            <a:off x="488950" y="1570038"/>
            <a:ext cx="8928100" cy="4105275"/>
          </a:xfrm>
        </p:spPr>
        <p:txBody>
          <a:bodyPr/>
          <a:lstStyle/>
          <a:p>
            <a:pPr marL="0" indent="0">
              <a:spcBef>
                <a:spcPct val="0"/>
              </a:spcBef>
              <a:spcAft>
                <a:spcPts val="1200"/>
              </a:spcAft>
            </a:pPr>
            <a:r>
              <a:rPr lang="en-US" sz="2400" smtClean="0">
                <a:ea typeface="ＭＳ Ｐゴシック" pitchFamily="-110" charset="-128"/>
              </a:rPr>
              <a:t>Report to Ministers on how effectively information disclosure is promoting the purpose of Part 4 for Auckland Airport</a:t>
            </a:r>
          </a:p>
          <a:p>
            <a:pPr marL="0" indent="0">
              <a:spcBef>
                <a:spcPct val="0"/>
              </a:spcBef>
              <a:spcAft>
                <a:spcPts val="1200"/>
              </a:spcAft>
            </a:pPr>
            <a:r>
              <a:rPr lang="en-NZ" sz="2400" smtClean="0">
                <a:ea typeface="ＭＳ Ｐゴシック" pitchFamily="-110" charset="-128"/>
              </a:rPr>
              <a:t>We did not consider whether other types of regulation should apply to Auckland Airport</a:t>
            </a:r>
            <a:endParaRPr lang="en-US" sz="2400" smtClean="0">
              <a:ea typeface="ＭＳ Ｐゴシック" pitchFamily="-110" charset="-128"/>
            </a:endParaRPr>
          </a:p>
          <a:p>
            <a:pPr marL="0" indent="0"/>
            <a:r>
              <a:rPr lang="en-US" sz="2400" smtClean="0">
                <a:ea typeface="ＭＳ Ｐゴシック" pitchFamily="-110" charset="-128"/>
              </a:rPr>
              <a:t>This presentation summarises:</a:t>
            </a:r>
          </a:p>
          <a:p>
            <a:pPr lvl="1">
              <a:spcBef>
                <a:spcPts val="1200"/>
              </a:spcBef>
            </a:pPr>
            <a:r>
              <a:rPr lang="en-US" sz="2400" smtClean="0">
                <a:ea typeface="ＭＳ Ｐゴシック" pitchFamily="-110" charset="-128"/>
              </a:rPr>
              <a:t>our task under s 56G of the Commerce Act</a:t>
            </a:r>
          </a:p>
          <a:p>
            <a:pPr lvl="1"/>
            <a:r>
              <a:rPr lang="en-US" sz="2400" smtClean="0">
                <a:ea typeface="ＭＳ Ｐゴシック" pitchFamily="-110" charset="-128"/>
              </a:rPr>
              <a:t>the analytical framework we have used</a:t>
            </a:r>
          </a:p>
          <a:p>
            <a:pPr lvl="1"/>
            <a:r>
              <a:rPr lang="en-US" sz="2400" smtClean="0">
                <a:ea typeface="ＭＳ Ｐゴシック" pitchFamily="-110" charset="-128"/>
              </a:rPr>
              <a:t>our conclusions</a:t>
            </a:r>
          </a:p>
          <a:p>
            <a:pPr marL="0" indent="0"/>
            <a:endParaRPr lang="en-US" smtClean="0">
              <a:ea typeface="ＭＳ Ｐゴシック" pitchFamily="-110" charset="-128"/>
            </a:endParaRPr>
          </a:p>
        </p:txBody>
      </p:sp>
      <p:sp>
        <p:nvSpPr>
          <p:cNvPr id="19459" name="Text Placeholder 2"/>
          <p:cNvSpPr>
            <a:spLocks noGrp="1"/>
          </p:cNvSpPr>
          <p:nvPr>
            <p:ph type="body" sz="quarter" idx="10"/>
          </p:nvPr>
        </p:nvSpPr>
        <p:spPr>
          <a:xfrm>
            <a:off x="488950" y="549275"/>
            <a:ext cx="7131050" cy="457200"/>
          </a:xfrm>
        </p:spPr>
        <p:txBody>
          <a:bodyPr/>
          <a:lstStyle/>
          <a:p>
            <a:r>
              <a:rPr lang="en-US" sz="2800" smtClean="0">
                <a:latin typeface="Calibri" pitchFamily="-110" charset="0"/>
                <a:ea typeface="ＭＳ Ｐゴシック" pitchFamily="-110" charset="-128"/>
              </a:rPr>
              <a:t>Overview</a:t>
            </a:r>
            <a:endParaRPr lang="en-NZ" sz="2800" smtClean="0">
              <a:latin typeface="Calibri" pitchFamily="-110" charset="0"/>
              <a:ea typeface="ＭＳ Ｐゴシック" pitchFamily="-110" charset="-128"/>
            </a:endParaRPr>
          </a:p>
        </p:txBody>
      </p:sp>
      <p:sp>
        <p:nvSpPr>
          <p:cNvPr id="1946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DD2F6A02-EBAC-413C-B5CD-2B3080D8AED3}" type="slidenum">
              <a:rPr lang="en-US" smtClean="0">
                <a:solidFill>
                  <a:srgbClr val="C00000"/>
                </a:solidFill>
              </a:rPr>
              <a:pPr eaLnBrk="1" hangingPunct="1"/>
              <a:t>2</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sz="quarter" idx="13"/>
          </p:nvPr>
        </p:nvSpPr>
        <p:spPr>
          <a:xfrm>
            <a:off x="487363" y="1557338"/>
            <a:ext cx="8931275" cy="3959225"/>
          </a:xfrm>
        </p:spPr>
        <p:txBody>
          <a:bodyPr/>
          <a:lstStyle/>
          <a:p>
            <a:pPr marL="0" indent="0">
              <a:spcAft>
                <a:spcPts val="1200"/>
              </a:spcAft>
            </a:pPr>
            <a:r>
              <a:rPr lang="en-NZ" sz="2400" smtClean="0">
                <a:ea typeface="ＭＳ Ｐゴシック" pitchFamily="-110" charset="-128"/>
              </a:rPr>
              <a:t>Report to Ministers on how effectively information disclosure (ID) regulation is promoting the purpose of Part 4 of the Commerce Act</a:t>
            </a:r>
          </a:p>
          <a:p>
            <a:pPr marL="0" indent="0">
              <a:spcAft>
                <a:spcPts val="1200"/>
              </a:spcAft>
            </a:pPr>
            <a:r>
              <a:rPr lang="en-NZ" sz="2400" smtClean="0">
                <a:ea typeface="ＭＳ Ｐゴシック" pitchFamily="-110" charset="-128"/>
              </a:rPr>
              <a:t>Report must be made ‘as soon as practicable’ after prices set in or after 2012</a:t>
            </a:r>
          </a:p>
          <a:p>
            <a:pPr marL="0" lvl="1" indent="0">
              <a:spcBef>
                <a:spcPts val="1200"/>
              </a:spcBef>
              <a:spcAft>
                <a:spcPts val="1200"/>
              </a:spcAft>
              <a:buFont typeface="Arial" charset="0"/>
              <a:buNone/>
            </a:pPr>
            <a:r>
              <a:rPr lang="en-NZ" sz="2400" smtClean="0">
                <a:ea typeface="ＭＳ Ｐゴシック" pitchFamily="-110" charset="-128"/>
              </a:rPr>
              <a:t>We will provide further advice to Ministers if the airports’ Input Methodology (IM) merits appeals are successful</a:t>
            </a:r>
          </a:p>
          <a:p>
            <a:pPr marL="0" indent="0">
              <a:spcAft>
                <a:spcPts val="1200"/>
              </a:spcAft>
            </a:pPr>
            <a:r>
              <a:rPr lang="en-NZ" sz="2400" smtClean="0">
                <a:ea typeface="ＭＳ Ｐゴシック" pitchFamily="-110" charset="-128"/>
              </a:rPr>
              <a:t>Draft report considers effectiveness of ID regulation of Auckland Airport</a:t>
            </a:r>
          </a:p>
        </p:txBody>
      </p:sp>
      <p:sp>
        <p:nvSpPr>
          <p:cNvPr id="20483"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Our task under s 56G</a:t>
            </a:r>
          </a:p>
        </p:txBody>
      </p:sp>
      <p:sp>
        <p:nvSpPr>
          <p:cNvPr id="20484"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087A6D91-B9C3-4683-BC34-848DC50AD475}" type="slidenum">
              <a:rPr lang="en-US" smtClean="0">
                <a:solidFill>
                  <a:srgbClr val="C00000"/>
                </a:solidFill>
              </a:rPr>
              <a:pPr eaLnBrk="1" hangingPunct="1"/>
              <a:t>3</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sz="quarter" idx="13"/>
          </p:nvPr>
        </p:nvSpPr>
        <p:spPr>
          <a:xfrm>
            <a:off x="450850" y="1557338"/>
            <a:ext cx="8929688" cy="4103687"/>
          </a:xfrm>
        </p:spPr>
        <p:txBody>
          <a:bodyPr/>
          <a:lstStyle/>
          <a:p>
            <a:pPr marL="0" lvl="1" indent="0">
              <a:spcBef>
                <a:spcPct val="20000"/>
              </a:spcBef>
              <a:spcAft>
                <a:spcPct val="0"/>
              </a:spcAft>
              <a:buFont typeface="Arial" charset="0"/>
              <a:buNone/>
              <a:defRPr/>
            </a:pPr>
            <a:r>
              <a:rPr lang="en-NZ" sz="2400" dirty="0" smtClean="0">
                <a:ea typeface="ＭＳ Ｐゴシック" pitchFamily="-110" charset="-128"/>
              </a:rPr>
              <a:t>Auckland Airport has made a number of positive changes to its approach from PSE1 to PSE2</a:t>
            </a:r>
          </a:p>
          <a:p>
            <a:pPr marL="0" lvl="1" indent="0">
              <a:spcBef>
                <a:spcPct val="20000"/>
              </a:spcBef>
              <a:spcAft>
                <a:spcPct val="0"/>
              </a:spcAft>
              <a:buFont typeface="Arial" charset="0"/>
              <a:buNone/>
              <a:defRPr/>
            </a:pPr>
            <a:endParaRPr lang="en-NZ" sz="1200" dirty="0" smtClean="0">
              <a:ea typeface="ＭＳ Ｐゴシック" pitchFamily="-110" charset="-128"/>
            </a:endParaRPr>
          </a:p>
          <a:p>
            <a:pPr marL="0" indent="0">
              <a:defRPr/>
            </a:pPr>
            <a:r>
              <a:rPr lang="en-NZ" sz="2400" dirty="0" smtClean="0">
                <a:ea typeface="ＭＳ Ｐゴシック" pitchFamily="-110" charset="-128"/>
              </a:rPr>
              <a:t>We have found ID is effective in a number of areas:</a:t>
            </a:r>
          </a:p>
          <a:p>
            <a:pPr lvl="1">
              <a:spcBef>
                <a:spcPts val="1200"/>
              </a:spcBef>
              <a:defRPr/>
            </a:pPr>
            <a:r>
              <a:rPr lang="en-NZ" sz="2400" dirty="0" smtClean="0">
                <a:ea typeface="ＭＳ Ｐゴシック" pitchFamily="-110" charset="-128"/>
              </a:rPr>
              <a:t>limiting </a:t>
            </a:r>
            <a:r>
              <a:rPr lang="en-NZ" sz="2400" dirty="0">
                <a:ea typeface="ＭＳ Ｐゴシック" pitchFamily="-110" charset="-128"/>
              </a:rPr>
              <a:t>excessive profits, </a:t>
            </a:r>
            <a:r>
              <a:rPr lang="en-NZ" sz="2400" dirty="0" smtClean="0">
                <a:ea typeface="ＭＳ Ｐゴシック" pitchFamily="-110" charset="-128"/>
              </a:rPr>
              <a:t>innovation</a:t>
            </a:r>
            <a:r>
              <a:rPr lang="en-NZ" sz="2400" dirty="0">
                <a:ea typeface="ＭＳ Ｐゴシック" pitchFamily="-110" charset="-128"/>
              </a:rPr>
              <a:t>, quality and pricing efficiency</a:t>
            </a:r>
          </a:p>
          <a:p>
            <a:pPr marL="0" lvl="1" indent="0">
              <a:spcBef>
                <a:spcPct val="20000"/>
              </a:spcBef>
              <a:spcAft>
                <a:spcPct val="0"/>
              </a:spcAft>
              <a:buFont typeface="Arial" charset="0"/>
              <a:buNone/>
              <a:defRPr/>
            </a:pPr>
            <a:endParaRPr lang="en-NZ" sz="1200" dirty="0" smtClean="0">
              <a:ea typeface="ＭＳ Ｐゴシック" pitchFamily="-110" charset="-128"/>
            </a:endParaRPr>
          </a:p>
          <a:p>
            <a:pPr marL="0" lvl="1" indent="0">
              <a:spcBef>
                <a:spcPct val="20000"/>
              </a:spcBef>
              <a:spcAft>
                <a:spcPct val="0"/>
              </a:spcAft>
              <a:buFont typeface="Arial" charset="0"/>
              <a:buNone/>
              <a:defRPr/>
            </a:pPr>
            <a:r>
              <a:rPr lang="en-NZ" sz="2400" dirty="0" smtClean="0">
                <a:ea typeface="ＭＳ Ｐゴシック" pitchFamily="-110" charset="-128"/>
              </a:rPr>
              <a:t>It is too early to conclude </a:t>
            </a:r>
            <a:r>
              <a:rPr lang="en-NZ" sz="2400" dirty="0">
                <a:ea typeface="ＭＳ Ｐゴシック" pitchFamily="-110" charset="-128"/>
              </a:rPr>
              <a:t>in other </a:t>
            </a:r>
            <a:r>
              <a:rPr lang="en-NZ" sz="2400" dirty="0" smtClean="0">
                <a:ea typeface="ＭＳ Ｐゴシック" pitchFamily="-110" charset="-128"/>
              </a:rPr>
              <a:t>areas: </a:t>
            </a:r>
            <a:endParaRPr lang="en-NZ" sz="2400" dirty="0">
              <a:ea typeface="ＭＳ Ｐゴシック" pitchFamily="-110" charset="-128"/>
            </a:endParaRPr>
          </a:p>
          <a:p>
            <a:pPr lvl="1">
              <a:spcBef>
                <a:spcPts val="1200"/>
              </a:spcBef>
              <a:defRPr/>
            </a:pPr>
            <a:r>
              <a:rPr lang="en-NZ" sz="2400" dirty="0">
                <a:ea typeface="ＭＳ Ｐゴシック" pitchFamily="-110" charset="-128"/>
              </a:rPr>
              <a:t>operating expenditure efficiency, efficient investment and sharing of </a:t>
            </a:r>
            <a:r>
              <a:rPr lang="en-NZ" sz="2400" dirty="0" smtClean="0">
                <a:ea typeface="ＭＳ Ｐゴシック" pitchFamily="-110" charset="-128"/>
              </a:rPr>
              <a:t>efficiency gains</a:t>
            </a:r>
          </a:p>
          <a:p>
            <a:pPr marL="0" lvl="1" indent="0">
              <a:spcBef>
                <a:spcPct val="20000"/>
              </a:spcBef>
              <a:spcAft>
                <a:spcPct val="0"/>
              </a:spcAft>
              <a:buFont typeface="Arial" charset="0"/>
              <a:buNone/>
              <a:defRPr/>
            </a:pPr>
            <a:endParaRPr lang="en-NZ" sz="1200" dirty="0" smtClean="0">
              <a:ea typeface="ＭＳ Ｐゴシック" pitchFamily="-110" charset="-128"/>
            </a:endParaRPr>
          </a:p>
        </p:txBody>
      </p:sp>
      <p:sp>
        <p:nvSpPr>
          <p:cNvPr id="21507"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Summary of draft conclusions</a:t>
            </a:r>
          </a:p>
        </p:txBody>
      </p:sp>
      <p:sp>
        <p:nvSpPr>
          <p:cNvPr id="2150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513F0FDB-2871-41D1-BAAD-8B229BEB02A1}" type="slidenum">
              <a:rPr lang="en-US" smtClean="0">
                <a:solidFill>
                  <a:srgbClr val="C00000"/>
                </a:solidFill>
              </a:rPr>
              <a:pPr eaLnBrk="1" hangingPunct="1"/>
              <a:t>4</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88950" y="1568450"/>
            <a:ext cx="8928100" cy="3671888"/>
          </a:xfrm>
        </p:spPr>
        <p:txBody>
          <a:bodyPr/>
          <a:lstStyle/>
          <a:p>
            <a:pPr marL="0" lvl="1" indent="0">
              <a:spcBef>
                <a:spcPct val="20000"/>
              </a:spcBef>
              <a:spcAft>
                <a:spcPct val="0"/>
              </a:spcAft>
              <a:buFont typeface="Arial" charset="0"/>
              <a:buNone/>
              <a:defRPr/>
            </a:pPr>
            <a:r>
              <a:rPr lang="en-NZ" sz="2400" dirty="0">
                <a:ea typeface="ＭＳ Ｐゴシック" pitchFamily="-110" charset="-128"/>
              </a:rPr>
              <a:t>ID regulation applies to specified airport services: </a:t>
            </a:r>
          </a:p>
          <a:p>
            <a:pPr lvl="1">
              <a:spcBef>
                <a:spcPts val="1200"/>
              </a:spcBef>
              <a:defRPr/>
            </a:pPr>
            <a:r>
              <a:rPr lang="en-NZ" sz="2400" dirty="0">
                <a:ea typeface="ＭＳ Ｐゴシック" pitchFamily="-110" charset="-128"/>
              </a:rPr>
              <a:t>aircraft and freight activities</a:t>
            </a:r>
          </a:p>
          <a:p>
            <a:pPr lvl="1">
              <a:spcBef>
                <a:spcPts val="600"/>
              </a:spcBef>
              <a:defRPr/>
            </a:pPr>
            <a:r>
              <a:rPr lang="en-NZ" sz="2400" dirty="0">
                <a:ea typeface="ＭＳ Ｐゴシック" pitchFamily="-110" charset="-128"/>
              </a:rPr>
              <a:t>airfield activities</a:t>
            </a:r>
          </a:p>
          <a:p>
            <a:pPr lvl="1">
              <a:spcBef>
                <a:spcPts val="600"/>
              </a:spcBef>
              <a:defRPr/>
            </a:pPr>
            <a:r>
              <a:rPr lang="en-NZ" sz="2400" dirty="0">
                <a:ea typeface="ＭＳ Ｐゴシック" pitchFamily="-110" charset="-128"/>
              </a:rPr>
              <a:t>some passenger terminal </a:t>
            </a:r>
            <a:r>
              <a:rPr lang="en-NZ" sz="2400" dirty="0" smtClean="0">
                <a:ea typeface="ＭＳ Ｐゴシック" pitchFamily="-110" charset="-128"/>
              </a:rPr>
              <a:t>activities</a:t>
            </a:r>
          </a:p>
          <a:p>
            <a:pPr lvl="1">
              <a:spcBef>
                <a:spcPts val="600"/>
              </a:spcBef>
              <a:defRPr/>
            </a:pPr>
            <a:endParaRPr lang="en-NZ" sz="2400" dirty="0">
              <a:ea typeface="ＭＳ Ｐゴシック" pitchFamily="-110" charset="-128"/>
            </a:endParaRPr>
          </a:p>
          <a:p>
            <a:pPr marL="0" lvl="1" indent="0">
              <a:spcBef>
                <a:spcPct val="20000"/>
              </a:spcBef>
              <a:spcAft>
                <a:spcPct val="0"/>
              </a:spcAft>
              <a:buFont typeface="Arial" charset="0"/>
              <a:buNone/>
              <a:defRPr/>
            </a:pPr>
            <a:r>
              <a:rPr lang="en-NZ" sz="2400" dirty="0">
                <a:ea typeface="ＭＳ Ｐゴシック" pitchFamily="-110" charset="-128"/>
              </a:rPr>
              <a:t>Car-parking and retail activities are not regulated under Part 4</a:t>
            </a:r>
          </a:p>
          <a:p>
            <a:pPr>
              <a:defRPr/>
            </a:pPr>
            <a:endParaRPr lang="en-NZ" dirty="0"/>
          </a:p>
        </p:txBody>
      </p:sp>
      <p:sp>
        <p:nvSpPr>
          <p:cNvPr id="22531"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Regulated services under Part 4</a:t>
            </a:r>
          </a:p>
        </p:txBody>
      </p:sp>
      <p:sp>
        <p:nvSpPr>
          <p:cNvPr id="2253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8377EC3A-81A1-4848-9469-E056728683DC}" type="slidenum">
              <a:rPr lang="en-US" smtClean="0">
                <a:solidFill>
                  <a:srgbClr val="C00000"/>
                </a:solidFill>
              </a:rPr>
              <a:pPr eaLnBrk="1" hangingPunct="1"/>
              <a:t>5</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sz="quarter" idx="13"/>
          </p:nvPr>
        </p:nvSpPr>
        <p:spPr>
          <a:xfrm>
            <a:off x="450850" y="1568450"/>
            <a:ext cx="8929688" cy="4464050"/>
          </a:xfrm>
        </p:spPr>
        <p:txBody>
          <a:bodyPr/>
          <a:lstStyle/>
          <a:p>
            <a:pPr marL="0" indent="0">
              <a:spcBef>
                <a:spcPts val="1200"/>
              </a:spcBef>
            </a:pPr>
            <a:r>
              <a:rPr lang="en-NZ" sz="2400" smtClean="0">
                <a:ea typeface="ＭＳ Ｐゴシック" pitchFamily="-110" charset="-128"/>
              </a:rPr>
              <a:t>We assessed performance (historical and projected) and conduct in each performance area</a:t>
            </a:r>
          </a:p>
          <a:p>
            <a:pPr marL="0" indent="0">
              <a:spcBef>
                <a:spcPts val="1200"/>
              </a:spcBef>
            </a:pPr>
            <a:r>
              <a:rPr lang="en-NZ" sz="2400" smtClean="0">
                <a:ea typeface="ＭＳ Ｐゴシック" pitchFamily="-110" charset="-128"/>
              </a:rPr>
              <a:t>We considered whether performance had moved closer to outcomes found in workably competitive markets as a result of incentives provided by ID regulation</a:t>
            </a:r>
          </a:p>
          <a:p>
            <a:pPr marL="0" lvl="1" indent="0">
              <a:spcBef>
                <a:spcPts val="1200"/>
              </a:spcBef>
              <a:spcAft>
                <a:spcPct val="0"/>
              </a:spcAft>
              <a:buFont typeface="Arial" charset="0"/>
              <a:buNone/>
            </a:pPr>
            <a:r>
              <a:rPr lang="en-NZ" sz="2400" smtClean="0">
                <a:ea typeface="ＭＳ Ｐゴシック" pitchFamily="-110" charset="-128"/>
              </a:rPr>
              <a:t>We use the cost of capital IM as a benchmark  in assessing Auckland Airport’s returns</a:t>
            </a:r>
          </a:p>
          <a:p>
            <a:pPr marL="0" lvl="1" indent="0">
              <a:spcBef>
                <a:spcPts val="1200"/>
              </a:spcBef>
              <a:spcAft>
                <a:spcPct val="0"/>
              </a:spcAft>
              <a:buFont typeface="Arial" charset="0"/>
              <a:buNone/>
            </a:pPr>
            <a:r>
              <a:rPr lang="en-NZ" sz="2400" smtClean="0">
                <a:ea typeface="ＭＳ Ｐゴシック" pitchFamily="-110" charset="-128"/>
              </a:rPr>
              <a:t>For other areas, we compared performance and conduct before and after Part 4 ID was implemented</a:t>
            </a:r>
          </a:p>
          <a:p>
            <a:pPr marL="0" indent="0">
              <a:spcBef>
                <a:spcPts val="1200"/>
              </a:spcBef>
              <a:spcAft>
                <a:spcPts val="1200"/>
              </a:spcAft>
            </a:pPr>
            <a:r>
              <a:rPr lang="en-NZ" sz="2400" smtClean="0">
                <a:ea typeface="ＭＳ Ｐゴシック" pitchFamily="-110" charset="-128"/>
              </a:rPr>
              <a:t>Our approach is consistent with that taken for Wellington Airport</a:t>
            </a:r>
          </a:p>
          <a:p>
            <a:pPr marL="0" indent="0"/>
            <a:endParaRPr lang="en-NZ" sz="1800" smtClean="0">
              <a:ea typeface="ＭＳ Ｐゴシック" pitchFamily="-110" charset="-128"/>
            </a:endParaRPr>
          </a:p>
        </p:txBody>
      </p:sp>
      <p:sp>
        <p:nvSpPr>
          <p:cNvPr id="23555"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Analytical framework</a:t>
            </a:r>
          </a:p>
        </p:txBody>
      </p:sp>
      <p:sp>
        <p:nvSpPr>
          <p:cNvPr id="2355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EAADAE0F-A397-441C-8B06-9CF57086D278}" type="slidenum">
              <a:rPr lang="en-US" smtClean="0">
                <a:solidFill>
                  <a:srgbClr val="C00000"/>
                </a:solidFill>
              </a:rPr>
              <a:pPr eaLnBrk="1" hangingPunct="1"/>
              <a:t>6</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sz="quarter" idx="13"/>
          </p:nvPr>
        </p:nvSpPr>
        <p:spPr>
          <a:xfrm>
            <a:off x="488950" y="1557338"/>
            <a:ext cx="8928100" cy="4679950"/>
          </a:xfrm>
        </p:spPr>
        <p:txBody>
          <a:bodyPr/>
          <a:lstStyle/>
          <a:p>
            <a:pPr marL="0" lvl="1" indent="0">
              <a:spcBef>
                <a:spcPct val="20000"/>
              </a:spcBef>
              <a:spcAft>
                <a:spcPts val="1200"/>
              </a:spcAft>
              <a:buFont typeface="Arial" charset="0"/>
              <a:buNone/>
            </a:pPr>
            <a:r>
              <a:rPr lang="en-NZ" sz="2400" smtClean="0">
                <a:ea typeface="ＭＳ Ｐゴシック" pitchFamily="-110" charset="-128"/>
              </a:rPr>
              <a:t>ID regulation is effective in limiting Auckland Airport’s ability to extract excessive profits over time</a:t>
            </a:r>
          </a:p>
          <a:p>
            <a:pPr marL="0" lvl="1" indent="0">
              <a:spcBef>
                <a:spcPts val="1200"/>
              </a:spcBef>
              <a:buFont typeface="Arial" charset="0"/>
              <a:buNone/>
            </a:pPr>
            <a:r>
              <a:rPr lang="en-NZ" sz="2400" smtClean="0">
                <a:ea typeface="ＭＳ Ｐゴシック" pitchFamily="-110" charset="-128"/>
              </a:rPr>
              <a:t>Auckland Airport’s expected return of 8.0% per annum over the period is within the Commission’s estimated range of appropriate returns (7.1% to 8.0%)</a:t>
            </a:r>
          </a:p>
          <a:p>
            <a:pPr marL="0" lvl="1" indent="0">
              <a:spcBef>
                <a:spcPct val="20000"/>
              </a:spcBef>
              <a:spcAft>
                <a:spcPts val="1200"/>
              </a:spcAft>
              <a:buFont typeface="Arial" charset="0"/>
              <a:buNone/>
            </a:pPr>
            <a:r>
              <a:rPr lang="en-NZ" sz="2400" smtClean="0">
                <a:ea typeface="ＭＳ Ｐゴシック" pitchFamily="-110" charset="-128"/>
              </a:rPr>
              <a:t>Our conclusion takes into account Auckland Airport’s moratorium on asset revaluations and its assurances about its likely pricing behaviour after PSE2</a:t>
            </a:r>
          </a:p>
          <a:p>
            <a:pPr lvl="2"/>
            <a:endParaRPr lang="en-NZ" sz="2200" smtClean="0">
              <a:ea typeface="ＭＳ Ｐゴシック" pitchFamily="-110" charset="-128"/>
            </a:endParaRPr>
          </a:p>
          <a:p>
            <a:pPr marL="0" indent="0"/>
            <a:endParaRPr lang="en-NZ" smtClean="0">
              <a:ea typeface="ＭＳ Ｐゴシック" pitchFamily="-110" charset="-128"/>
            </a:endParaRPr>
          </a:p>
        </p:txBody>
      </p:sp>
      <p:sp>
        <p:nvSpPr>
          <p:cNvPr id="24579"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Draft conclusion – limiting excessive profits (I)</a:t>
            </a:r>
          </a:p>
        </p:txBody>
      </p:sp>
      <p:sp>
        <p:nvSpPr>
          <p:cNvPr id="2458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38C86DF9-2EEA-438F-A7C1-33EB28A988E2}" type="slidenum">
              <a:rPr lang="en-US" smtClean="0">
                <a:solidFill>
                  <a:srgbClr val="C00000"/>
                </a:solidFill>
              </a:rPr>
              <a:pPr eaLnBrk="1" hangingPunct="1"/>
              <a:t>7</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sz="quarter" idx="13"/>
          </p:nvPr>
        </p:nvSpPr>
        <p:spPr>
          <a:xfrm>
            <a:off x="488950" y="1557338"/>
            <a:ext cx="8928100" cy="4819650"/>
          </a:xfrm>
        </p:spPr>
        <p:txBody>
          <a:bodyPr/>
          <a:lstStyle/>
          <a:p>
            <a:pPr marL="0" lvl="1" indent="0">
              <a:spcBef>
                <a:spcPct val="20000"/>
              </a:spcBef>
              <a:spcAft>
                <a:spcPts val="0"/>
              </a:spcAft>
              <a:buFont typeface="Arial" charset="0"/>
              <a:buNone/>
              <a:defRPr/>
            </a:pPr>
            <a:r>
              <a:rPr lang="en-NZ" sz="2400" dirty="0" smtClean="0">
                <a:ea typeface="ＭＳ Ｐゴシック" pitchFamily="-110" charset="-128"/>
              </a:rPr>
              <a:t>We estimate Auckland </a:t>
            </a:r>
            <a:r>
              <a:rPr lang="en-NZ" sz="2400" dirty="0">
                <a:ea typeface="ＭＳ Ｐゴシック" pitchFamily="-110" charset="-128"/>
              </a:rPr>
              <a:t>Airport’s expected returns for PSE2 and beyond </a:t>
            </a:r>
            <a:r>
              <a:rPr lang="en-NZ" sz="2400" dirty="0" smtClean="0">
                <a:ea typeface="ＭＳ Ｐゴシック" pitchFamily="-110" charset="-128"/>
              </a:rPr>
              <a:t>to range from 8.0</a:t>
            </a:r>
            <a:r>
              <a:rPr lang="en-NZ" sz="2400" dirty="0">
                <a:ea typeface="ＭＳ Ｐゴシック" pitchFamily="-110" charset="-128"/>
              </a:rPr>
              <a:t>% </a:t>
            </a:r>
            <a:r>
              <a:rPr lang="en-NZ" sz="2400" dirty="0" smtClean="0">
                <a:ea typeface="ＭＳ Ｐゴシック" pitchFamily="-110" charset="-128"/>
              </a:rPr>
              <a:t>(end of year cash flows) to </a:t>
            </a:r>
            <a:r>
              <a:rPr lang="en-NZ" sz="2400" dirty="0">
                <a:ea typeface="ＭＳ Ｐゴシック" pitchFamily="-110" charset="-128"/>
              </a:rPr>
              <a:t>8.5</a:t>
            </a:r>
            <a:r>
              <a:rPr lang="en-NZ" sz="2400" dirty="0" smtClean="0">
                <a:ea typeface="ＭＳ Ｐゴシック" pitchFamily="-110" charset="-128"/>
              </a:rPr>
              <a:t>% (mid year cash flows)</a:t>
            </a:r>
          </a:p>
          <a:p>
            <a:pPr marL="0" lvl="1" indent="0">
              <a:spcBef>
                <a:spcPts val="1200"/>
              </a:spcBef>
              <a:buFont typeface="Arial" charset="0"/>
              <a:buNone/>
              <a:defRPr/>
            </a:pPr>
            <a:r>
              <a:rPr lang="en-NZ" sz="2400" dirty="0" smtClean="0">
                <a:ea typeface="ＭＳ Ｐゴシック" pitchFamily="-110" charset="-128"/>
              </a:rPr>
              <a:t>The lower end of this range is within the Commission’s estimated range for appropriate returns </a:t>
            </a:r>
            <a:r>
              <a:rPr lang="en-NZ" sz="2400" dirty="0">
                <a:ea typeface="ＭＳ Ｐゴシック" pitchFamily="-110" charset="-128"/>
              </a:rPr>
              <a:t>(7.1% to 8.0%) </a:t>
            </a:r>
          </a:p>
          <a:p>
            <a:pPr marL="0" lvl="1" indent="0">
              <a:spcBef>
                <a:spcPts val="1200"/>
              </a:spcBef>
              <a:buFont typeface="Arial" charset="0"/>
              <a:buNone/>
              <a:defRPr/>
            </a:pPr>
            <a:r>
              <a:rPr lang="en-NZ" sz="2400" dirty="0" smtClean="0">
                <a:ea typeface="ＭＳ Ｐゴシック" pitchFamily="-110" charset="-128"/>
              </a:rPr>
              <a:t>Although the upper </a:t>
            </a:r>
            <a:r>
              <a:rPr lang="en-NZ" sz="2400" dirty="0">
                <a:ea typeface="ＭＳ Ｐゴシック" pitchFamily="-110" charset="-128"/>
              </a:rPr>
              <a:t>end </a:t>
            </a:r>
            <a:r>
              <a:rPr lang="en-NZ" sz="2400" dirty="0" smtClean="0">
                <a:ea typeface="ＭＳ Ｐゴシック" pitchFamily="-110" charset="-128"/>
              </a:rPr>
              <a:t>of the estimates for Auckland Airport’s returns exceeds our range, it does not change </a:t>
            </a:r>
            <a:r>
              <a:rPr lang="en-NZ" sz="2400" dirty="0">
                <a:ea typeface="ＭＳ Ｐゴシック" pitchFamily="-110" charset="-128"/>
              </a:rPr>
              <a:t>our </a:t>
            </a:r>
            <a:r>
              <a:rPr lang="en-NZ" sz="2400" dirty="0" smtClean="0">
                <a:ea typeface="ＭＳ Ｐゴシック" pitchFamily="-110" charset="-128"/>
              </a:rPr>
              <a:t>draft conclusion  </a:t>
            </a:r>
          </a:p>
          <a:p>
            <a:pPr lvl="1">
              <a:spcBef>
                <a:spcPts val="0"/>
              </a:spcBef>
              <a:spcAft>
                <a:spcPts val="1200"/>
              </a:spcAft>
              <a:defRPr/>
            </a:pPr>
            <a:r>
              <a:rPr lang="en-NZ" sz="2200" dirty="0" smtClean="0">
                <a:ea typeface="ＭＳ Ｐゴシック" pitchFamily="-110" charset="-128"/>
              </a:rPr>
              <a:t>Auckland Airport would have likely assumed end of year cash flow timing (consistent with IMs) when setting prices for PSE2</a:t>
            </a:r>
            <a:endParaRPr lang="en-NZ" sz="2200" dirty="0">
              <a:ea typeface="ＭＳ Ｐゴシック" pitchFamily="-110" charset="-128"/>
            </a:endParaRPr>
          </a:p>
        </p:txBody>
      </p:sp>
      <p:sp>
        <p:nvSpPr>
          <p:cNvPr id="25603"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Draft conclusion – limiting excessive profits (II)</a:t>
            </a:r>
          </a:p>
        </p:txBody>
      </p:sp>
      <p:sp>
        <p:nvSpPr>
          <p:cNvPr id="25604"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4708D788-3FD5-4AA0-BDA2-54412ADE3928}" type="slidenum">
              <a:rPr lang="en-US" smtClean="0">
                <a:solidFill>
                  <a:srgbClr val="C00000"/>
                </a:solidFill>
              </a:rPr>
              <a:pPr eaLnBrk="1" hangingPunct="1"/>
              <a:t>8</a:t>
            </a:fld>
            <a:endParaRPr lang="en-US" smtClean="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sz="quarter" idx="13"/>
          </p:nvPr>
        </p:nvSpPr>
        <p:spPr>
          <a:xfrm>
            <a:off x="468313" y="1581150"/>
            <a:ext cx="8928100" cy="3527425"/>
          </a:xfrm>
        </p:spPr>
        <p:txBody>
          <a:bodyPr/>
          <a:lstStyle/>
          <a:p>
            <a:pPr marL="0" lvl="1" indent="0">
              <a:spcBef>
                <a:spcPct val="20000"/>
              </a:spcBef>
              <a:spcAft>
                <a:spcPts val="0"/>
              </a:spcAft>
              <a:buFont typeface="Arial" charset="0"/>
              <a:buNone/>
              <a:defRPr/>
            </a:pPr>
            <a:r>
              <a:rPr lang="en-NZ" sz="2400" dirty="0" smtClean="0">
                <a:ea typeface="ＭＳ Ｐゴシック" pitchFamily="-110" charset="-128"/>
              </a:rPr>
              <a:t>In our IRR analysis we use an asset valuation that is consistent with the IMs but reflects Auckland Airport’s moratorium on asset revaluations:</a:t>
            </a:r>
          </a:p>
          <a:p>
            <a:pPr lvl="1">
              <a:spcBef>
                <a:spcPts val="1200"/>
              </a:spcBef>
              <a:defRPr/>
            </a:pPr>
            <a:r>
              <a:rPr lang="en-NZ" sz="2400" dirty="0" smtClean="0">
                <a:ea typeface="ＭＳ Ｐゴシック" pitchFamily="-110" charset="-128"/>
              </a:rPr>
              <a:t>The IM-compliant 2009 valuation was ‘rolled forward’ to 2012 without revaluing the assets used for pricing </a:t>
            </a:r>
          </a:p>
          <a:p>
            <a:pPr marL="0" lvl="1" indent="0">
              <a:spcBef>
                <a:spcPct val="20000"/>
              </a:spcBef>
              <a:spcAft>
                <a:spcPts val="1200"/>
              </a:spcAft>
              <a:buFont typeface="Arial" charset="0"/>
              <a:buNone/>
              <a:defRPr/>
            </a:pPr>
            <a:r>
              <a:rPr lang="en-NZ" sz="2400" dirty="0" smtClean="0">
                <a:ea typeface="ＭＳ Ｐゴシック" pitchFamily="-110" charset="-128"/>
              </a:rPr>
              <a:t>Based on guidance provided by Auckland Airport, we assumed the </a:t>
            </a:r>
            <a:r>
              <a:rPr lang="en-NZ" sz="2400" dirty="0">
                <a:ea typeface="ＭＳ Ｐゴシック" pitchFamily="-110" charset="-128"/>
              </a:rPr>
              <a:t>moratorium continues after 2017 (or </a:t>
            </a:r>
            <a:r>
              <a:rPr lang="en-NZ" sz="2400" dirty="0" smtClean="0">
                <a:ea typeface="ＭＳ Ｐゴシック" pitchFamily="-110" charset="-128"/>
              </a:rPr>
              <a:t>Auckland </a:t>
            </a:r>
            <a:r>
              <a:rPr lang="en-NZ" sz="2400" dirty="0">
                <a:ea typeface="ＭＳ Ｐゴシック" pitchFamily="-110" charset="-128"/>
              </a:rPr>
              <a:t>Airport adopts an approach with an equivalent effect</a:t>
            </a:r>
            <a:r>
              <a:rPr lang="en-NZ" sz="2400" dirty="0" smtClean="0">
                <a:ea typeface="ＭＳ Ｐゴシック" pitchFamily="-110" charset="-128"/>
              </a:rPr>
              <a:t>)</a:t>
            </a:r>
          </a:p>
        </p:txBody>
      </p:sp>
      <p:sp>
        <p:nvSpPr>
          <p:cNvPr id="26627" name="Text Placeholder 2"/>
          <p:cNvSpPr>
            <a:spLocks noGrp="1"/>
          </p:cNvSpPr>
          <p:nvPr>
            <p:ph type="body" sz="quarter" idx="10"/>
          </p:nvPr>
        </p:nvSpPr>
        <p:spPr>
          <a:xfrm>
            <a:off x="488950" y="549275"/>
            <a:ext cx="7131050" cy="457200"/>
          </a:xfrm>
        </p:spPr>
        <p:txBody>
          <a:bodyPr/>
          <a:lstStyle/>
          <a:p>
            <a:r>
              <a:rPr lang="en-NZ" sz="2800" smtClean="0">
                <a:latin typeface="Calibri" pitchFamily="-110" charset="0"/>
                <a:ea typeface="ＭＳ Ｐゴシック" pitchFamily="-110" charset="-128"/>
              </a:rPr>
              <a:t>Our approach to assessing Auckland Airport’s expected return</a:t>
            </a:r>
          </a:p>
        </p:txBody>
      </p:sp>
      <p:sp>
        <p:nvSpPr>
          <p:cNvPr id="2662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0" charset="-128"/>
              </a:defRPr>
            </a:lvl1pPr>
            <a:lvl2pPr marL="742950" indent="-285750" eaLnBrk="0" hangingPunct="0">
              <a:defRPr>
                <a:solidFill>
                  <a:schemeClr val="tx1"/>
                </a:solidFill>
                <a:latin typeface="Arial" charset="0"/>
                <a:ea typeface="ＭＳ Ｐゴシック" pitchFamily="-110" charset="-128"/>
              </a:defRPr>
            </a:lvl2pPr>
            <a:lvl3pPr marL="1143000" indent="-228600" eaLnBrk="0" hangingPunct="0">
              <a:defRPr>
                <a:solidFill>
                  <a:schemeClr val="tx1"/>
                </a:solidFill>
                <a:latin typeface="Arial" charset="0"/>
                <a:ea typeface="ＭＳ Ｐゴシック" pitchFamily="-110" charset="-128"/>
              </a:defRPr>
            </a:lvl3pPr>
            <a:lvl4pPr marL="1600200" indent="-228600" eaLnBrk="0" hangingPunct="0">
              <a:defRPr>
                <a:solidFill>
                  <a:schemeClr val="tx1"/>
                </a:solidFill>
                <a:latin typeface="Arial" charset="0"/>
                <a:ea typeface="ＭＳ Ｐゴシック" pitchFamily="-110" charset="-128"/>
              </a:defRPr>
            </a:lvl4pPr>
            <a:lvl5pPr marL="2057400" indent="-228600" eaLnBrk="0" hangingPunct="0">
              <a:defRPr>
                <a:solidFill>
                  <a:schemeClr val="tx1"/>
                </a:solidFill>
                <a:latin typeface="Arial" charset="0"/>
                <a:ea typeface="ＭＳ Ｐゴシック" pitchFamily="-11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0" charset="-128"/>
              </a:defRPr>
            </a:lvl9pPr>
          </a:lstStyle>
          <a:p>
            <a:pPr eaLnBrk="1" hangingPunct="1"/>
            <a:fld id="{1265194F-BDE0-4E0C-93B6-73261699F025}" type="slidenum">
              <a:rPr lang="en-US" smtClean="0">
                <a:solidFill>
                  <a:srgbClr val="C00000"/>
                </a:solidFill>
              </a:rPr>
              <a:pPr eaLnBrk="1" hangingPunct="1"/>
              <a:t>9</a:t>
            </a:fld>
            <a:endParaRPr lang="en-US" smtClean="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rporate PowerPoint presentation">
  <a:themeElements>
    <a:clrScheme name="ComCom colours">
      <a:dk1>
        <a:srgbClr val="BF2E1A"/>
      </a:dk1>
      <a:lt1>
        <a:srgbClr val="FFFFFF"/>
      </a:lt1>
      <a:dk2>
        <a:srgbClr val="000000"/>
      </a:dk2>
      <a:lt2>
        <a:srgbClr val="EAEAEA"/>
      </a:lt2>
      <a:accent1>
        <a:srgbClr val="009DD8"/>
      </a:accent1>
      <a:accent2>
        <a:srgbClr val="8605C0"/>
      </a:accent2>
      <a:accent3>
        <a:srgbClr val="55BC01"/>
      </a:accent3>
      <a:accent4>
        <a:srgbClr val="BF2E1A"/>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omCom colours">
      <a:dk1>
        <a:srgbClr val="BF2E1A"/>
      </a:dk1>
      <a:lt1>
        <a:srgbClr val="FFFFFF"/>
      </a:lt1>
      <a:dk2>
        <a:srgbClr val="000000"/>
      </a:dk2>
      <a:lt2>
        <a:srgbClr val="EAEAEA"/>
      </a:lt2>
      <a:accent1>
        <a:srgbClr val="009DD8"/>
      </a:accent1>
      <a:accent2>
        <a:srgbClr val="8605C0"/>
      </a:accent2>
      <a:accent3>
        <a:srgbClr val="55BC01"/>
      </a:accent3>
      <a:accent4>
        <a:srgbClr val="BF2E1A"/>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mCom colours">
      <a:dk1>
        <a:srgbClr val="BF2E1A"/>
      </a:dk1>
      <a:lt1>
        <a:srgbClr val="FFFFFF"/>
      </a:lt1>
      <a:dk2>
        <a:srgbClr val="000000"/>
      </a:dk2>
      <a:lt2>
        <a:srgbClr val="EAEAEA"/>
      </a:lt2>
      <a:accent1>
        <a:srgbClr val="009DD8"/>
      </a:accent1>
      <a:accent2>
        <a:srgbClr val="8605C0"/>
      </a:accent2>
      <a:accent3>
        <a:srgbClr val="55BC01"/>
      </a:accent3>
      <a:accent4>
        <a:srgbClr val="BF2E1A"/>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3048</TotalTime>
  <Words>1098</Words>
  <Application>Microsoft Office PowerPoint</Application>
  <PresentationFormat>A4 Paper (210x297 mm)</PresentationFormat>
  <Paragraphs>132</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ＭＳ Ｐゴシック</vt:lpstr>
      <vt:lpstr>Calibri</vt:lpstr>
      <vt:lpstr>Lucida Grande</vt:lpstr>
      <vt:lpstr>Courier New</vt:lpstr>
      <vt:lpstr>Times New Roman</vt:lpstr>
      <vt:lpstr>Corporate PowerPoint presentation</vt:lpstr>
      <vt:lpstr>Draft report on the effectiveness of information disclosure regulation  at Auckland Airport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Commerce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victoriap</dc:creator>
  <cp:lastModifiedBy>Marama Handcock-Scott</cp:lastModifiedBy>
  <cp:revision>184</cp:revision>
  <cp:lastPrinted>2013-04-22T05:16:20Z</cp:lastPrinted>
  <dcterms:created xsi:type="dcterms:W3CDTF">2013-02-28T03:45:03Z</dcterms:created>
  <dcterms:modified xsi:type="dcterms:W3CDTF">2013-04-29T20:23:17Z</dcterms:modified>
</cp:coreProperties>
</file>