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0" r:id="rId2"/>
    <p:sldId id="339" r:id="rId3"/>
    <p:sldId id="433" r:id="rId4"/>
    <p:sldId id="460" r:id="rId5"/>
    <p:sldId id="474" r:id="rId6"/>
    <p:sldId id="431" r:id="rId7"/>
    <p:sldId id="476" r:id="rId8"/>
    <p:sldId id="465" r:id="rId9"/>
    <p:sldId id="479" r:id="rId10"/>
    <p:sldId id="439" r:id="rId11"/>
    <p:sldId id="485" r:id="rId12"/>
    <p:sldId id="482" r:id="rId13"/>
    <p:sldId id="481" r:id="rId14"/>
    <p:sldId id="484" r:id="rId15"/>
    <p:sldId id="471" r:id="rId16"/>
    <p:sldId id="473" r:id="rId17"/>
    <p:sldId id="468" r:id="rId18"/>
    <p:sldId id="470" r:id="rId19"/>
    <p:sldId id="475" r:id="rId20"/>
    <p:sldId id="446" r:id="rId21"/>
    <p:sldId id="449" r:id="rId22"/>
    <p:sldId id="451" r:id="rId23"/>
    <p:sldId id="456" r:id="rId24"/>
    <p:sldId id="478" r:id="rId25"/>
    <p:sldId id="487" r:id="rId26"/>
    <p:sldId id="477" r:id="rId27"/>
    <p:sldId id="385" r:id="rId28"/>
    <p:sldId id="411" r:id="rId29"/>
    <p:sldId id="343" r:id="rId30"/>
  </p:sldIdLst>
  <p:sldSz cx="9906000" cy="6858000" type="A4"/>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Mulrennan" initials="JRM" lastIdx="2" clrIdx="0"/>
  <p:cmAuthor id="1" name="nickr" initials="nick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0AE"/>
    <a:srgbClr val="3F5E58"/>
    <a:srgbClr val="B6AB86"/>
    <a:srgbClr val="E89466"/>
    <a:srgbClr val="C00000"/>
    <a:srgbClr val="842012"/>
    <a:srgbClr val="FF9900"/>
    <a:srgbClr val="BD6207"/>
    <a:srgbClr val="FF9F11"/>
    <a:srgbClr val="D95A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99267" autoAdjust="0"/>
  </p:normalViewPr>
  <p:slideViewPr>
    <p:cSldViewPr snapToObjects="1">
      <p:cViewPr>
        <p:scale>
          <a:sx n="75" d="100"/>
          <a:sy n="75" d="100"/>
        </p:scale>
        <p:origin x="-1176" y="72"/>
      </p:cViewPr>
      <p:guideLst>
        <p:guide orient="horz" pos="2069"/>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60"/>
    </p:cViewPr>
  </p:sorterViewPr>
  <p:notesViewPr>
    <p:cSldViewPr snapToObjects="1">
      <p:cViewPr varScale="1">
        <p:scale>
          <a:sx n="76" d="100"/>
          <a:sy n="76" d="100"/>
        </p:scale>
        <p:origin x="-21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70B6BD">
                <a:lumMod val="75000"/>
              </a:srgbClr>
            </a:solidFill>
          </c:spPr>
          <c:invertIfNegative val="0"/>
          <c:dPt>
            <c:idx val="16"/>
            <c:invertIfNegative val="0"/>
            <c:bubble3D val="0"/>
            <c:spPr>
              <a:solidFill>
                <a:srgbClr val="BF2E1A"/>
              </a:solidFill>
            </c:spPr>
          </c:dPt>
          <c:dLbls>
            <c:numFmt formatCode="&quot;$&quot;#,##0&quot;m&quot;" sourceLinked="0"/>
            <c:dLblPos val="outEnd"/>
            <c:showLegendKey val="0"/>
            <c:showVal val="1"/>
            <c:showCatName val="0"/>
            <c:showSerName val="0"/>
            <c:showPercent val="0"/>
            <c:showBubbleSize val="0"/>
            <c:showLeaderLines val="0"/>
          </c:dLbls>
          <c:cat>
            <c:strRef>
              <c:f>Sheet2!$B$3:$B$19</c:f>
              <c:strCache>
                <c:ptCount val="17"/>
                <c:pt idx="0">
                  <c:v>Alpine Energy </c:v>
                </c:pt>
                <c:pt idx="1">
                  <c:v>Aurora Energy</c:v>
                </c:pt>
                <c:pt idx="2">
                  <c:v>Centralines </c:v>
                </c:pt>
                <c:pt idx="3">
                  <c:v>Eastland </c:v>
                </c:pt>
                <c:pt idx="4">
                  <c:v>Electricity Ashburton</c:v>
                </c:pt>
                <c:pt idx="5">
                  <c:v>Electricity Invercargill</c:v>
                </c:pt>
                <c:pt idx="6">
                  <c:v>Horizon Energy </c:v>
                </c:pt>
                <c:pt idx="7">
                  <c:v>Nelson Electricity </c:v>
                </c:pt>
                <c:pt idx="8">
                  <c:v>Network Tasman </c:v>
                </c:pt>
                <c:pt idx="9">
                  <c:v>OtagoNet </c:v>
                </c:pt>
                <c:pt idx="10">
                  <c:v>Powerco </c:v>
                </c:pt>
                <c:pt idx="11">
                  <c:v>The Lines Company</c:v>
                </c:pt>
                <c:pt idx="12">
                  <c:v>Top Energy </c:v>
                </c:pt>
                <c:pt idx="13">
                  <c:v>Unison </c:v>
                </c:pt>
                <c:pt idx="14">
                  <c:v>Vector </c:v>
                </c:pt>
                <c:pt idx="15">
                  <c:v>Wellington Electricity </c:v>
                </c:pt>
                <c:pt idx="16">
                  <c:v>Industry total</c:v>
                </c:pt>
              </c:strCache>
            </c:strRef>
          </c:cat>
          <c:val>
            <c:numRef>
              <c:f>Sheet2!$D$3:$D$19</c:f>
              <c:numCache>
                <c:formatCode>_("$"* #,##0.00_);_("$"* \(#,##0.00\);_("$"* "-"??_);_(@_)</c:formatCode>
                <c:ptCount val="17"/>
                <c:pt idx="0">
                  <c:v>-26.633647491516573</c:v>
                </c:pt>
                <c:pt idx="1">
                  <c:v>7.9166660437327812</c:v>
                </c:pt>
                <c:pt idx="2">
                  <c:v>-6.8197263018520751</c:v>
                </c:pt>
                <c:pt idx="3">
                  <c:v>-11.784415368727306</c:v>
                </c:pt>
                <c:pt idx="4">
                  <c:v>-13.29765993139676</c:v>
                </c:pt>
                <c:pt idx="5">
                  <c:v>-1.7353824992320805</c:v>
                </c:pt>
                <c:pt idx="6">
                  <c:v>-3.1562309798538482</c:v>
                </c:pt>
                <c:pt idx="7">
                  <c:v>0.63876910925706765</c:v>
                </c:pt>
                <c:pt idx="8">
                  <c:v>6.9185261989394782</c:v>
                </c:pt>
                <c:pt idx="9">
                  <c:v>2.7863463154146011</c:v>
                </c:pt>
                <c:pt idx="10">
                  <c:v>-27.222629465232604</c:v>
                </c:pt>
                <c:pt idx="11">
                  <c:v>12.482753576377522</c:v>
                </c:pt>
                <c:pt idx="12">
                  <c:v>-23.498307134515869</c:v>
                </c:pt>
                <c:pt idx="13">
                  <c:v>7.8510844929649615</c:v>
                </c:pt>
                <c:pt idx="14">
                  <c:v>40.72388561092643</c:v>
                </c:pt>
                <c:pt idx="15">
                  <c:v>30.705261270221321</c:v>
                </c:pt>
                <c:pt idx="16">
                  <c:v>-4.1247065544929526</c:v>
                </c:pt>
              </c:numCache>
            </c:numRef>
          </c:val>
        </c:ser>
        <c:dLbls>
          <c:showLegendKey val="0"/>
          <c:showVal val="0"/>
          <c:showCatName val="0"/>
          <c:showSerName val="0"/>
          <c:showPercent val="0"/>
          <c:showBubbleSize val="0"/>
        </c:dLbls>
        <c:gapWidth val="50"/>
        <c:axId val="36125696"/>
        <c:axId val="36143872"/>
      </c:barChart>
      <c:catAx>
        <c:axId val="36125696"/>
        <c:scaling>
          <c:orientation val="maxMin"/>
        </c:scaling>
        <c:delete val="0"/>
        <c:axPos val="l"/>
        <c:majorTickMark val="out"/>
        <c:minorTickMark val="none"/>
        <c:tickLblPos val="low"/>
        <c:spPr>
          <a:ln>
            <a:noFill/>
          </a:ln>
        </c:spPr>
        <c:txPr>
          <a:bodyPr/>
          <a:lstStyle/>
          <a:p>
            <a:pPr>
              <a:defRPr sz="1200" b="1"/>
            </a:pPr>
            <a:endParaRPr lang="en-US"/>
          </a:p>
        </c:txPr>
        <c:crossAx val="36143872"/>
        <c:crosses val="autoZero"/>
        <c:auto val="1"/>
        <c:lblAlgn val="ctr"/>
        <c:lblOffset val="100"/>
        <c:noMultiLvlLbl val="0"/>
      </c:catAx>
      <c:valAx>
        <c:axId val="36143872"/>
        <c:scaling>
          <c:orientation val="minMax"/>
        </c:scaling>
        <c:delete val="1"/>
        <c:axPos val="t"/>
        <c:numFmt formatCode="_(&quot;$&quot;* #,##0.00_);_(&quot;$&quot;* \(#,##0.00\);_(&quot;$&quot;* &quot;-&quot;??_);_(@_)" sourceLinked="1"/>
        <c:majorTickMark val="out"/>
        <c:minorTickMark val="none"/>
        <c:tickLblPos val="nextTo"/>
        <c:crossAx val="36125696"/>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11131337720952"/>
          <c:y val="3.621399176954733E-2"/>
          <c:w val="0.71600654911296147"/>
          <c:h val="0.94281181764044197"/>
        </c:manualLayout>
      </c:layout>
      <c:barChart>
        <c:barDir val="bar"/>
        <c:grouping val="clustered"/>
        <c:varyColors val="0"/>
        <c:ser>
          <c:idx val="0"/>
          <c:order val="0"/>
          <c:tx>
            <c:strRef>
              <c:f>Sheet2!$F$1</c:f>
              <c:strCache>
                <c:ptCount val="1"/>
                <c:pt idx="0">
                  <c:v>Vanilla</c:v>
                </c:pt>
              </c:strCache>
            </c:strRef>
          </c:tx>
          <c:spPr>
            <a:solidFill>
              <a:srgbClr val="70B6BD">
                <a:lumMod val="75000"/>
              </a:srgbClr>
            </a:solidFill>
            <a:ln>
              <a:noFill/>
            </a:ln>
          </c:spPr>
          <c:invertIfNegative val="0"/>
          <c:dPt>
            <c:idx val="16"/>
            <c:invertIfNegative val="0"/>
            <c:bubble3D val="0"/>
            <c:spPr>
              <a:solidFill>
                <a:srgbClr val="BF2E1A"/>
              </a:solidFill>
              <a:ln>
                <a:noFill/>
              </a:ln>
            </c:spPr>
          </c:dPt>
          <c:dLbls>
            <c:dLbl>
              <c:idx val="0"/>
              <c:layout>
                <c:manualLayout>
                  <c:x val="-5.471305587064627E-3"/>
                  <c:y val="0"/>
                </c:manualLayout>
              </c:layout>
              <c:dLblPos val="outEnd"/>
              <c:showLegendKey val="0"/>
              <c:showVal val="1"/>
              <c:showCatName val="0"/>
              <c:showSerName val="0"/>
              <c:showPercent val="0"/>
              <c:showBubbleSize val="0"/>
            </c:dLbl>
            <c:dLbl>
              <c:idx val="1"/>
              <c:layout>
                <c:manualLayout>
                  <c:x val="2.4619582707400178E-2"/>
                  <c:y val="2.1009529127215569E-3"/>
                </c:manualLayout>
              </c:layout>
              <c:dLblPos val="outEnd"/>
              <c:showLegendKey val="0"/>
              <c:showVal val="1"/>
              <c:showCatName val="0"/>
              <c:showSerName val="0"/>
              <c:showPercent val="0"/>
              <c:showBubbleSize val="0"/>
            </c:dLbl>
            <c:dLbl>
              <c:idx val="3"/>
              <c:layout>
                <c:manualLayout>
                  <c:x val="-4.1039671682626538E-3"/>
                  <c:y val="0"/>
                </c:manualLayout>
              </c:layout>
              <c:dLblPos val="outEnd"/>
              <c:showLegendKey val="0"/>
              <c:showVal val="1"/>
              <c:showCatName val="0"/>
              <c:showSerName val="0"/>
              <c:showPercent val="0"/>
              <c:showBubbleSize val="0"/>
            </c:dLbl>
            <c:dLbl>
              <c:idx val="4"/>
              <c:layout>
                <c:manualLayout>
                  <c:x val="2.598697790135442E-2"/>
                  <c:y val="2.1011091320452908E-3"/>
                </c:manualLayout>
              </c:layout>
              <c:dLblPos val="outEnd"/>
              <c:showLegendKey val="0"/>
              <c:showVal val="1"/>
              <c:showCatName val="0"/>
              <c:showSerName val="0"/>
              <c:showPercent val="0"/>
              <c:showBubbleSize val="0"/>
            </c:dLbl>
            <c:dLbl>
              <c:idx val="5"/>
              <c:layout>
                <c:manualLayout>
                  <c:x val="-4.1048793275550027E-3"/>
                  <c:y val="1.8192932409617512E-6"/>
                </c:manualLayout>
              </c:layout>
              <c:dLblPos val="outEnd"/>
              <c:showLegendKey val="0"/>
              <c:showVal val="1"/>
              <c:showCatName val="0"/>
              <c:showSerName val="0"/>
              <c:showPercent val="0"/>
              <c:showBubbleSize val="0"/>
            </c:dLbl>
            <c:dLbl>
              <c:idx val="8"/>
              <c:layout>
                <c:manualLayout>
                  <c:x val="5.8627411031914746E-2"/>
                  <c:y val="2.1025062427229989E-3"/>
                </c:manualLayout>
              </c:layout>
              <c:dLblPos val="outEnd"/>
              <c:showLegendKey val="0"/>
              <c:showVal val="1"/>
              <c:showCatName val="0"/>
              <c:showSerName val="0"/>
              <c:showPercent val="0"/>
              <c:showBubbleSize val="0"/>
            </c:dLbl>
            <c:dLbl>
              <c:idx val="9"/>
              <c:layout>
                <c:manualLayout>
                  <c:x val="7.7855797341711663E-2"/>
                  <c:y val="0"/>
                </c:manualLayout>
              </c:layout>
              <c:dLblPos val="outEnd"/>
              <c:showLegendKey val="0"/>
              <c:showVal val="1"/>
              <c:showCatName val="0"/>
              <c:showSerName val="0"/>
              <c:showPercent val="0"/>
              <c:showBubbleSize val="0"/>
            </c:dLbl>
            <c:dLbl>
              <c:idx val="10"/>
              <c:layout>
                <c:manualLayout>
                  <c:x val="8.2079343365253077E-3"/>
                  <c:y val="1.6542049890822471E-7"/>
                </c:manualLayout>
              </c:layout>
              <c:dLblPos val="outEnd"/>
              <c:showLegendKey val="0"/>
              <c:showVal val="1"/>
              <c:showCatName val="0"/>
              <c:showSerName val="0"/>
              <c:showPercent val="0"/>
              <c:showBubbleSize val="0"/>
            </c:dLbl>
            <c:dLbl>
              <c:idx val="12"/>
              <c:layout>
                <c:manualLayout>
                  <c:x val="4.1055720371104918E-3"/>
                  <c:y val="0"/>
                </c:manualLayout>
              </c:layout>
              <c:dLblPos val="outEnd"/>
              <c:showLegendKey val="0"/>
              <c:showVal val="1"/>
              <c:showCatName val="0"/>
              <c:showSerName val="0"/>
              <c:showPercent val="0"/>
              <c:showBubbleSize val="0"/>
            </c:dLbl>
            <c:dLbl>
              <c:idx val="13"/>
              <c:layout>
                <c:manualLayout>
                  <c:x val="1.367942120270416E-2"/>
                  <c:y val="-2.1019367313567946E-3"/>
                </c:manualLayout>
              </c:layout>
              <c:dLblPos val="outEnd"/>
              <c:showLegendKey val="0"/>
              <c:showVal val="1"/>
              <c:showCatName val="0"/>
              <c:showSerName val="0"/>
              <c:showPercent val="0"/>
              <c:showBubbleSize val="0"/>
            </c:dLbl>
            <c:dLbl>
              <c:idx val="14"/>
              <c:layout>
                <c:manualLayout>
                  <c:x val="2.4618130615595507E-2"/>
                  <c:y val="3.3103972460143229E-7"/>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Sheet2!$A$3:$A$19</c:f>
              <c:strCache>
                <c:ptCount val="17"/>
                <c:pt idx="0">
                  <c:v>Alpine Energy </c:v>
                </c:pt>
                <c:pt idx="1">
                  <c:v>Aurora Energy</c:v>
                </c:pt>
                <c:pt idx="2">
                  <c:v>Centralines </c:v>
                </c:pt>
                <c:pt idx="3">
                  <c:v>Eastland </c:v>
                </c:pt>
                <c:pt idx="4">
                  <c:v>Electricity Ashburton</c:v>
                </c:pt>
                <c:pt idx="5">
                  <c:v>Electricity Invercargill</c:v>
                </c:pt>
                <c:pt idx="6">
                  <c:v>Horizon Energy </c:v>
                </c:pt>
                <c:pt idx="7">
                  <c:v>Nelson Electricity </c:v>
                </c:pt>
                <c:pt idx="8">
                  <c:v>Network Tasman </c:v>
                </c:pt>
                <c:pt idx="9">
                  <c:v>OtagoNet </c:v>
                </c:pt>
                <c:pt idx="10">
                  <c:v>Powerco </c:v>
                </c:pt>
                <c:pt idx="11">
                  <c:v>The Lines Company</c:v>
                </c:pt>
                <c:pt idx="12">
                  <c:v>Top Energy </c:v>
                </c:pt>
                <c:pt idx="13">
                  <c:v>Unison </c:v>
                </c:pt>
                <c:pt idx="14">
                  <c:v>Vector </c:v>
                </c:pt>
                <c:pt idx="15">
                  <c:v>Wellington Electricity </c:v>
                </c:pt>
                <c:pt idx="16">
                  <c:v>Industry average</c:v>
                </c:pt>
              </c:strCache>
            </c:strRef>
          </c:cat>
          <c:val>
            <c:numRef>
              <c:f>Sheet2!$F$3:$F$19</c:f>
              <c:numCache>
                <c:formatCode>0.00%</c:formatCode>
                <c:ptCount val="17"/>
                <c:pt idx="0">
                  <c:v>0.19120000000000001</c:v>
                </c:pt>
                <c:pt idx="1">
                  <c:v>-3.61E-2</c:v>
                </c:pt>
                <c:pt idx="2">
                  <c:v>0.16969999999999999</c:v>
                </c:pt>
                <c:pt idx="3">
                  <c:v>0.13070000000000001</c:v>
                </c:pt>
                <c:pt idx="4">
                  <c:v>9.7900000000000001E-2</c:v>
                </c:pt>
                <c:pt idx="5">
                  <c:v>2.86E-2</c:v>
                </c:pt>
                <c:pt idx="6">
                  <c:v>3.44E-2</c:v>
                </c:pt>
                <c:pt idx="7">
                  <c:v>-2.6700000000000002E-2</c:v>
                </c:pt>
                <c:pt idx="8">
                  <c:v>-5.8000000000000003E-2</c:v>
                </c:pt>
                <c:pt idx="9">
                  <c:v>-2.86E-2</c:v>
                </c:pt>
                <c:pt idx="10">
                  <c:v>2.6200000000000001E-2</c:v>
                </c:pt>
                <c:pt idx="11">
                  <c:v>-7.1999999999999995E-2</c:v>
                </c:pt>
                <c:pt idx="12">
                  <c:v>0.1646</c:v>
                </c:pt>
                <c:pt idx="13">
                  <c:v>-2.0299999999999999E-2</c:v>
                </c:pt>
                <c:pt idx="14">
                  <c:v>-3.2099999999999997E-2</c:v>
                </c:pt>
                <c:pt idx="15">
                  <c:v>-7.0300000000000001E-2</c:v>
                </c:pt>
                <c:pt idx="16">
                  <c:v>-3.0000000000000001E-3</c:v>
                </c:pt>
              </c:numCache>
            </c:numRef>
          </c:val>
        </c:ser>
        <c:dLbls>
          <c:showLegendKey val="0"/>
          <c:showVal val="0"/>
          <c:showCatName val="0"/>
          <c:showSerName val="0"/>
          <c:showPercent val="0"/>
          <c:showBubbleSize val="0"/>
        </c:dLbls>
        <c:gapWidth val="50"/>
        <c:axId val="49557888"/>
        <c:axId val="49559808"/>
      </c:barChart>
      <c:scatterChart>
        <c:scatterStyle val="lineMarker"/>
        <c:varyColors val="0"/>
        <c:ser>
          <c:idx val="2"/>
          <c:order val="1"/>
          <c:tx>
            <c:strRef>
              <c:f>Sheet2!$E$1</c:f>
              <c:strCache>
                <c:ptCount val="1"/>
                <c:pt idx="0">
                  <c:v>Draft</c:v>
                </c:pt>
              </c:strCache>
            </c:strRef>
          </c:tx>
          <c:spPr>
            <a:ln>
              <a:noFill/>
            </a:ln>
          </c:spPr>
          <c:marker>
            <c:symbol val="x"/>
            <c:size val="7"/>
            <c:spPr>
              <a:noFill/>
              <a:ln w="25400">
                <a:solidFill>
                  <a:srgbClr val="5F5F5F"/>
                </a:solidFill>
              </a:ln>
            </c:spPr>
          </c:marker>
          <c:xVal>
            <c:numRef>
              <c:f>Sheet2!$E$3:$E$19</c:f>
              <c:numCache>
                <c:formatCode>0.00%</c:formatCode>
                <c:ptCount val="17"/>
                <c:pt idx="0">
                  <c:v>0.18099999999999999</c:v>
                </c:pt>
                <c:pt idx="1">
                  <c:v>-5.8000000000000003E-2</c:v>
                </c:pt>
                <c:pt idx="2">
                  <c:v>0.13</c:v>
                </c:pt>
                <c:pt idx="3">
                  <c:v>0.123</c:v>
                </c:pt>
                <c:pt idx="4">
                  <c:v>0.11700000000000001</c:v>
                </c:pt>
                <c:pt idx="5">
                  <c:v>0.124</c:v>
                </c:pt>
                <c:pt idx="6">
                  <c:v>2.5000000000000001E-2</c:v>
                </c:pt>
                <c:pt idx="7">
                  <c:v>-2.1999999999999999E-2</c:v>
                </c:pt>
                <c:pt idx="8">
                  <c:v>-0.108</c:v>
                </c:pt>
                <c:pt idx="9">
                  <c:v>-9.6000000000000002E-2</c:v>
                </c:pt>
                <c:pt idx="10">
                  <c:v>3.1E-2</c:v>
                </c:pt>
                <c:pt idx="11">
                  <c:v>-5.8000000000000003E-2</c:v>
                </c:pt>
                <c:pt idx="12">
                  <c:v>0.16700000000000001</c:v>
                </c:pt>
                <c:pt idx="13">
                  <c:v>-2.5999999999999999E-2</c:v>
                </c:pt>
                <c:pt idx="14">
                  <c:v>-0.05</c:v>
                </c:pt>
                <c:pt idx="15">
                  <c:v>-6.5000000000000002E-2</c:v>
                </c:pt>
                <c:pt idx="16">
                  <c:v>-5.0000000000000001E-3</c:v>
                </c:pt>
              </c:numCache>
            </c:numRef>
          </c:xVal>
          <c:yVal>
            <c:numLit>
              <c:formatCode>General</c:formatCode>
              <c:ptCount val="17"/>
              <c:pt idx="0">
                <c:v>0.5</c:v>
              </c:pt>
              <c:pt idx="1">
                <c:v>1.4</c:v>
              </c:pt>
              <c:pt idx="2">
                <c:v>2.35</c:v>
              </c:pt>
              <c:pt idx="3">
                <c:v>3.3</c:v>
              </c:pt>
              <c:pt idx="4">
                <c:v>4.25</c:v>
              </c:pt>
              <c:pt idx="5">
                <c:v>5.0999999999999996</c:v>
              </c:pt>
              <c:pt idx="6">
                <c:v>6.1</c:v>
              </c:pt>
              <c:pt idx="7">
                <c:v>7.05</c:v>
              </c:pt>
              <c:pt idx="8">
                <c:v>8</c:v>
              </c:pt>
              <c:pt idx="9">
                <c:v>8.9499999999999993</c:v>
              </c:pt>
              <c:pt idx="10">
                <c:v>9.9</c:v>
              </c:pt>
              <c:pt idx="11">
                <c:v>10.85</c:v>
              </c:pt>
              <c:pt idx="12">
                <c:v>11.8</c:v>
              </c:pt>
              <c:pt idx="13">
                <c:v>12.75</c:v>
              </c:pt>
              <c:pt idx="14">
                <c:v>13.7</c:v>
              </c:pt>
              <c:pt idx="15">
                <c:v>14.65</c:v>
              </c:pt>
              <c:pt idx="16">
                <c:v>15.55</c:v>
              </c:pt>
            </c:numLit>
          </c:yVal>
          <c:smooth val="0"/>
        </c:ser>
        <c:dLbls>
          <c:showLegendKey val="0"/>
          <c:showVal val="0"/>
          <c:showCatName val="0"/>
          <c:showSerName val="0"/>
          <c:showPercent val="0"/>
          <c:showBubbleSize val="0"/>
        </c:dLbls>
        <c:axId val="49587712"/>
        <c:axId val="49586176"/>
      </c:scatterChart>
      <c:catAx>
        <c:axId val="49557888"/>
        <c:scaling>
          <c:orientation val="maxMin"/>
        </c:scaling>
        <c:delete val="0"/>
        <c:axPos val="l"/>
        <c:numFmt formatCode="General" sourceLinked="1"/>
        <c:majorTickMark val="none"/>
        <c:minorTickMark val="none"/>
        <c:tickLblPos val="low"/>
        <c:spPr>
          <a:ln>
            <a:noFill/>
          </a:ln>
        </c:spPr>
        <c:txPr>
          <a:bodyPr/>
          <a:lstStyle/>
          <a:p>
            <a:pPr>
              <a:defRPr b="1"/>
            </a:pPr>
            <a:endParaRPr lang="en-US"/>
          </a:p>
        </c:txPr>
        <c:crossAx val="49559808"/>
        <c:crosses val="autoZero"/>
        <c:auto val="1"/>
        <c:lblAlgn val="ctr"/>
        <c:lblOffset val="300"/>
        <c:noMultiLvlLbl val="0"/>
      </c:catAx>
      <c:valAx>
        <c:axId val="49559808"/>
        <c:scaling>
          <c:orientation val="minMax"/>
          <c:max val="0.5"/>
          <c:min val="-0.2"/>
        </c:scaling>
        <c:delete val="1"/>
        <c:axPos val="t"/>
        <c:numFmt formatCode="0.00%" sourceLinked="1"/>
        <c:majorTickMark val="out"/>
        <c:minorTickMark val="none"/>
        <c:tickLblPos val="high"/>
        <c:crossAx val="49557888"/>
        <c:crosses val="autoZero"/>
        <c:crossBetween val="between"/>
      </c:valAx>
      <c:valAx>
        <c:axId val="49586176"/>
        <c:scaling>
          <c:orientation val="maxMin"/>
          <c:max val="16"/>
        </c:scaling>
        <c:delete val="0"/>
        <c:axPos val="r"/>
        <c:numFmt formatCode="General" sourceLinked="1"/>
        <c:majorTickMark val="none"/>
        <c:minorTickMark val="none"/>
        <c:tickLblPos val="none"/>
        <c:spPr>
          <a:solidFill>
            <a:schemeClr val="bg1">
              <a:lumMod val="85000"/>
            </a:schemeClr>
          </a:solidFill>
          <a:ln>
            <a:noFill/>
          </a:ln>
        </c:spPr>
        <c:crossAx val="49587712"/>
        <c:crosses val="max"/>
        <c:crossBetween val="midCat"/>
      </c:valAx>
      <c:valAx>
        <c:axId val="49587712"/>
        <c:scaling>
          <c:orientation val="minMax"/>
        </c:scaling>
        <c:delete val="1"/>
        <c:axPos val="t"/>
        <c:numFmt formatCode="0.00%" sourceLinked="1"/>
        <c:majorTickMark val="out"/>
        <c:minorTickMark val="none"/>
        <c:tickLblPos val="none"/>
        <c:crossAx val="49586176"/>
        <c:crosses val="autoZero"/>
        <c:crossBetween val="midCat"/>
      </c:valAx>
    </c:plotArea>
    <c:legend>
      <c:legendPos val="r"/>
      <c:legendEntry>
        <c:idx val="0"/>
        <c:delete val="1"/>
      </c:legendEntry>
      <c:layout>
        <c:manualLayout>
          <c:xMode val="edge"/>
          <c:yMode val="edge"/>
          <c:x val="0.86807818396820136"/>
          <c:y val="2.9187521644477521E-2"/>
          <c:w val="0.11535675276760468"/>
          <c:h val="7.6747186293029318E-2"/>
        </c:manualLayout>
      </c:layout>
      <c:overlay val="0"/>
      <c:txPr>
        <a:bodyPr/>
        <a:lstStyle/>
        <a:p>
          <a:pPr>
            <a:defRPr sz="2000"/>
          </a:pPr>
          <a:endParaRPr lang="en-US"/>
        </a:p>
      </c:txPr>
    </c:legend>
    <c:plotVisOnly val="1"/>
    <c:dispBlanksAs val="gap"/>
    <c:showDLblsOverMax val="0"/>
  </c:chart>
  <c:spPr>
    <a:ln>
      <a:noFill/>
    </a:ln>
  </c:spPr>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11131337720952"/>
          <c:y val="3.621399176954733E-2"/>
          <c:w val="0.71600654911296147"/>
          <c:h val="0.94281181764044197"/>
        </c:manualLayout>
      </c:layout>
      <c:barChart>
        <c:barDir val="bar"/>
        <c:grouping val="clustered"/>
        <c:varyColors val="0"/>
        <c:ser>
          <c:idx val="0"/>
          <c:order val="0"/>
          <c:tx>
            <c:strRef>
              <c:f>Sheet2!$G$1</c:f>
              <c:strCache>
                <c:ptCount val="1"/>
                <c:pt idx="0">
                  <c:v>Clawback</c:v>
                </c:pt>
              </c:strCache>
            </c:strRef>
          </c:tx>
          <c:spPr>
            <a:solidFill>
              <a:srgbClr val="70B6BD">
                <a:lumMod val="75000"/>
              </a:srgbClr>
            </a:solidFill>
            <a:ln>
              <a:noFill/>
            </a:ln>
          </c:spPr>
          <c:invertIfNegative val="0"/>
          <c:dPt>
            <c:idx val="16"/>
            <c:invertIfNegative val="0"/>
            <c:bubble3D val="0"/>
            <c:spPr>
              <a:solidFill>
                <a:srgbClr val="BF2E1A"/>
              </a:solidFill>
              <a:ln>
                <a:noFill/>
              </a:ln>
            </c:spPr>
          </c:dPt>
          <c:dLbls>
            <c:numFmt formatCode="0.00%" sourceLinked="0"/>
            <c:dLblPos val="outEnd"/>
            <c:showLegendKey val="0"/>
            <c:showVal val="1"/>
            <c:showCatName val="0"/>
            <c:showSerName val="0"/>
            <c:showPercent val="0"/>
            <c:showBubbleSize val="0"/>
            <c:showLeaderLines val="0"/>
          </c:dLbls>
          <c:cat>
            <c:strRef>
              <c:f>Sheet2!$A$3:$A$19</c:f>
              <c:strCache>
                <c:ptCount val="17"/>
                <c:pt idx="0">
                  <c:v>Alpine Energy </c:v>
                </c:pt>
                <c:pt idx="1">
                  <c:v>Aurora Energy</c:v>
                </c:pt>
                <c:pt idx="2">
                  <c:v>Centralines </c:v>
                </c:pt>
                <c:pt idx="3">
                  <c:v>Eastland </c:v>
                </c:pt>
                <c:pt idx="4">
                  <c:v>Electricity Ashburton</c:v>
                </c:pt>
                <c:pt idx="5">
                  <c:v>Electricity Invercargill</c:v>
                </c:pt>
                <c:pt idx="6">
                  <c:v>Horizon Energy </c:v>
                </c:pt>
                <c:pt idx="7">
                  <c:v>Nelson Electricity </c:v>
                </c:pt>
                <c:pt idx="8">
                  <c:v>Network Tasman </c:v>
                </c:pt>
                <c:pt idx="9">
                  <c:v>OtagoNet </c:v>
                </c:pt>
                <c:pt idx="10">
                  <c:v>Powerco </c:v>
                </c:pt>
                <c:pt idx="11">
                  <c:v>The Lines Company</c:v>
                </c:pt>
                <c:pt idx="12">
                  <c:v>Top Energy </c:v>
                </c:pt>
                <c:pt idx="13">
                  <c:v>Unison </c:v>
                </c:pt>
                <c:pt idx="14">
                  <c:v>Vector </c:v>
                </c:pt>
                <c:pt idx="15">
                  <c:v>Wellington Electricity </c:v>
                </c:pt>
                <c:pt idx="16">
                  <c:v>Industry average</c:v>
                </c:pt>
              </c:strCache>
            </c:strRef>
          </c:cat>
          <c:val>
            <c:numRef>
              <c:f>Sheet2!$G$3:$G$19</c:f>
              <c:numCache>
                <c:formatCode>_(* #,##0.00%_);_(* \(#,##0.00%\);_(* "–"??_);_(* @_)</c:formatCode>
                <c:ptCount val="17"/>
                <c:pt idx="0">
                  <c:v>0.35014656048655102</c:v>
                </c:pt>
                <c:pt idx="1">
                  <c:v>-4.3000448000916847E-2</c:v>
                </c:pt>
                <c:pt idx="2">
                  <c:v>0.23331838819607165</c:v>
                </c:pt>
                <c:pt idx="3">
                  <c:v>0.12892858835759857</c:v>
                </c:pt>
                <c:pt idx="4">
                  <c:v>5.7314693575865494E-2</c:v>
                </c:pt>
                <c:pt idx="5">
                  <c:v>-2.7816818481117167E-2</c:v>
                </c:pt>
                <c:pt idx="6">
                  <c:v>6.7553340618258462E-2</c:v>
                </c:pt>
                <c:pt idx="7">
                  <c:v>-8.9530666346230525E-2</c:v>
                </c:pt>
                <c:pt idx="8">
                  <c:v>-0.13974669724387423</c:v>
                </c:pt>
                <c:pt idx="9">
                  <c:v>-6.9177466650400699E-2</c:v>
                </c:pt>
                <c:pt idx="10">
                  <c:v>1.6365641586331137E-3</c:v>
                </c:pt>
                <c:pt idx="11">
                  <c:v>-7.2000599932459997E-2</c:v>
                </c:pt>
                <c:pt idx="12">
                  <c:v>0.22762443394665577</c:v>
                </c:pt>
                <c:pt idx="13">
                  <c:v>-5.6227478572523637E-4</c:v>
                </c:pt>
                <c:pt idx="14">
                  <c:v>8.0202531371509345E-3</c:v>
                </c:pt>
                <c:pt idx="15">
                  <c:v>-0.13657706228791744</c:v>
                </c:pt>
                <c:pt idx="16">
                  <c:v>1.819386014225266E-3</c:v>
                </c:pt>
              </c:numCache>
            </c:numRef>
          </c:val>
        </c:ser>
        <c:dLbls>
          <c:showLegendKey val="0"/>
          <c:showVal val="0"/>
          <c:showCatName val="0"/>
          <c:showSerName val="0"/>
          <c:showPercent val="0"/>
          <c:showBubbleSize val="0"/>
        </c:dLbls>
        <c:gapWidth val="50"/>
        <c:axId val="49622016"/>
        <c:axId val="201528064"/>
      </c:barChart>
      <c:catAx>
        <c:axId val="49622016"/>
        <c:scaling>
          <c:orientation val="maxMin"/>
        </c:scaling>
        <c:delete val="0"/>
        <c:axPos val="l"/>
        <c:numFmt formatCode="General" sourceLinked="1"/>
        <c:majorTickMark val="none"/>
        <c:minorTickMark val="none"/>
        <c:tickLblPos val="low"/>
        <c:spPr>
          <a:ln>
            <a:noFill/>
          </a:ln>
        </c:spPr>
        <c:txPr>
          <a:bodyPr/>
          <a:lstStyle/>
          <a:p>
            <a:pPr>
              <a:defRPr b="1"/>
            </a:pPr>
            <a:endParaRPr lang="en-US"/>
          </a:p>
        </c:txPr>
        <c:crossAx val="201528064"/>
        <c:crosses val="autoZero"/>
        <c:auto val="1"/>
        <c:lblAlgn val="ctr"/>
        <c:lblOffset val="300"/>
        <c:noMultiLvlLbl val="0"/>
      </c:catAx>
      <c:valAx>
        <c:axId val="201528064"/>
        <c:scaling>
          <c:orientation val="minMax"/>
          <c:max val="0.5"/>
          <c:min val="-0.2"/>
        </c:scaling>
        <c:delete val="1"/>
        <c:axPos val="t"/>
        <c:numFmt formatCode="_(* #,##0.00%_);_(* \(#,##0.00%\);_(* &quot;–&quot;??_);_(* @_)" sourceLinked="1"/>
        <c:majorTickMark val="out"/>
        <c:minorTickMark val="none"/>
        <c:tickLblPos val="high"/>
        <c:crossAx val="49622016"/>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11131337720952"/>
          <c:y val="3.621399176954733E-2"/>
          <c:w val="0.71600654911296147"/>
          <c:h val="0.94281181764044197"/>
        </c:manualLayout>
      </c:layout>
      <c:barChart>
        <c:barDir val="bar"/>
        <c:grouping val="clustered"/>
        <c:varyColors val="0"/>
        <c:ser>
          <c:idx val="0"/>
          <c:order val="0"/>
          <c:tx>
            <c:strRef>
              <c:f>Sheet2!$I$1</c:f>
              <c:strCache>
                <c:ptCount val="1"/>
                <c:pt idx="0">
                  <c:v>SPA</c:v>
                </c:pt>
              </c:strCache>
            </c:strRef>
          </c:tx>
          <c:spPr>
            <a:solidFill>
              <a:srgbClr val="70B6BD">
                <a:lumMod val="75000"/>
              </a:srgbClr>
            </a:solidFill>
            <a:ln>
              <a:noFill/>
            </a:ln>
          </c:spPr>
          <c:invertIfNegative val="0"/>
          <c:dPt>
            <c:idx val="0"/>
            <c:invertIfNegative val="0"/>
            <c:bubble3D val="0"/>
            <c:spPr>
              <a:solidFill>
                <a:srgbClr val="2E666C">
                  <a:lumMod val="75000"/>
                </a:srgbClr>
              </a:solidFill>
              <a:ln>
                <a:noFill/>
              </a:ln>
            </c:spPr>
          </c:dPt>
          <c:dPt>
            <c:idx val="2"/>
            <c:invertIfNegative val="0"/>
            <c:bubble3D val="0"/>
            <c:spPr>
              <a:solidFill>
                <a:srgbClr val="2E666C">
                  <a:lumMod val="75000"/>
                </a:srgbClr>
              </a:solidFill>
              <a:ln>
                <a:noFill/>
              </a:ln>
            </c:spPr>
          </c:dPt>
          <c:dPt>
            <c:idx val="3"/>
            <c:invertIfNegative val="0"/>
            <c:bubble3D val="0"/>
            <c:spPr>
              <a:solidFill>
                <a:srgbClr val="2E666C">
                  <a:lumMod val="75000"/>
                </a:srgbClr>
              </a:solidFill>
              <a:ln>
                <a:noFill/>
              </a:ln>
            </c:spPr>
          </c:dPt>
          <c:dPt>
            <c:idx val="12"/>
            <c:invertIfNegative val="0"/>
            <c:bubble3D val="0"/>
            <c:spPr>
              <a:solidFill>
                <a:srgbClr val="2E666C">
                  <a:lumMod val="75000"/>
                </a:srgbClr>
              </a:solidFill>
              <a:ln>
                <a:noFill/>
              </a:ln>
            </c:spPr>
          </c:dPt>
          <c:dPt>
            <c:idx val="16"/>
            <c:invertIfNegative val="0"/>
            <c:bubble3D val="0"/>
            <c:spPr>
              <a:solidFill>
                <a:srgbClr val="BF2E1A"/>
              </a:solidFill>
              <a:ln>
                <a:noFill/>
              </a:ln>
            </c:spPr>
          </c:dPt>
          <c:dLbls>
            <c:dLblPos val="outEnd"/>
            <c:showLegendKey val="0"/>
            <c:showVal val="1"/>
            <c:showCatName val="0"/>
            <c:showSerName val="0"/>
            <c:showPercent val="0"/>
            <c:showBubbleSize val="0"/>
            <c:showLeaderLines val="0"/>
          </c:dLbls>
          <c:cat>
            <c:strRef>
              <c:f>Sheet2!$A$3:$A$19</c:f>
              <c:strCache>
                <c:ptCount val="17"/>
                <c:pt idx="0">
                  <c:v>Alpine Energy </c:v>
                </c:pt>
                <c:pt idx="1">
                  <c:v>Aurora Energy</c:v>
                </c:pt>
                <c:pt idx="2">
                  <c:v>Centralines </c:v>
                </c:pt>
                <c:pt idx="3">
                  <c:v>Eastland </c:v>
                </c:pt>
                <c:pt idx="4">
                  <c:v>Electricity Ashburton</c:v>
                </c:pt>
                <c:pt idx="5">
                  <c:v>Electricity Invercargill</c:v>
                </c:pt>
                <c:pt idx="6">
                  <c:v>Horizon Energy </c:v>
                </c:pt>
                <c:pt idx="7">
                  <c:v>Nelson Electricity </c:v>
                </c:pt>
                <c:pt idx="8">
                  <c:v>Network Tasman </c:v>
                </c:pt>
                <c:pt idx="9">
                  <c:v>OtagoNet </c:v>
                </c:pt>
                <c:pt idx="10">
                  <c:v>Powerco </c:v>
                </c:pt>
                <c:pt idx="11">
                  <c:v>The Lines Company</c:v>
                </c:pt>
                <c:pt idx="12">
                  <c:v>Top Energy </c:v>
                </c:pt>
                <c:pt idx="13">
                  <c:v>Unison </c:v>
                </c:pt>
                <c:pt idx="14">
                  <c:v>Vector </c:v>
                </c:pt>
                <c:pt idx="15">
                  <c:v>Wellington Electricity </c:v>
                </c:pt>
                <c:pt idx="16">
                  <c:v>Industry average</c:v>
                </c:pt>
              </c:strCache>
            </c:strRef>
          </c:cat>
          <c:val>
            <c:numRef>
              <c:f>Sheet2!$I$3:$I$19</c:f>
              <c:numCache>
                <c:formatCode>0.00%</c:formatCode>
                <c:ptCount val="17"/>
                <c:pt idx="0">
                  <c:v>0.12491651009925375</c:v>
                </c:pt>
                <c:pt idx="1">
                  <c:v>-4.3000448000916847E-2</c:v>
                </c:pt>
                <c:pt idx="2">
                  <c:v>8.8495380366847121E-2</c:v>
                </c:pt>
                <c:pt idx="3">
                  <c:v>6.6507435667943149E-2</c:v>
                </c:pt>
                <c:pt idx="4">
                  <c:v>5.7314693575865494E-2</c:v>
                </c:pt>
                <c:pt idx="5">
                  <c:v>-2.7816818481117167E-2</c:v>
                </c:pt>
                <c:pt idx="6">
                  <c:v>6.7553340618258462E-2</c:v>
                </c:pt>
                <c:pt idx="7">
                  <c:v>-8.9530666346230525E-2</c:v>
                </c:pt>
                <c:pt idx="8">
                  <c:v>-0.13974669724387423</c:v>
                </c:pt>
                <c:pt idx="9">
                  <c:v>-6.9177466650400699E-2</c:v>
                </c:pt>
                <c:pt idx="10">
                  <c:v>1.6365641586331137E-3</c:v>
                </c:pt>
                <c:pt idx="11">
                  <c:v>-7.2000599932459997E-2</c:v>
                </c:pt>
                <c:pt idx="12">
                  <c:v>8.2893493052421219E-2</c:v>
                </c:pt>
                <c:pt idx="13">
                  <c:v>-5.6227478572523637E-4</c:v>
                </c:pt>
                <c:pt idx="14">
                  <c:v>8.0202531371509345E-3</c:v>
                </c:pt>
                <c:pt idx="15">
                  <c:v>-0.13657706228791744</c:v>
                </c:pt>
                <c:pt idx="16">
                  <c:v>-1.0660151771163084E-2</c:v>
                </c:pt>
              </c:numCache>
            </c:numRef>
          </c:val>
        </c:ser>
        <c:dLbls>
          <c:showLegendKey val="0"/>
          <c:showVal val="0"/>
          <c:showCatName val="0"/>
          <c:showSerName val="0"/>
          <c:showPercent val="0"/>
          <c:showBubbleSize val="0"/>
        </c:dLbls>
        <c:gapWidth val="50"/>
        <c:axId val="50466816"/>
        <c:axId val="50468352"/>
      </c:barChart>
      <c:catAx>
        <c:axId val="50466816"/>
        <c:scaling>
          <c:orientation val="maxMin"/>
        </c:scaling>
        <c:delete val="0"/>
        <c:axPos val="l"/>
        <c:numFmt formatCode="General" sourceLinked="1"/>
        <c:majorTickMark val="none"/>
        <c:minorTickMark val="none"/>
        <c:tickLblPos val="low"/>
        <c:spPr>
          <a:ln>
            <a:noFill/>
          </a:ln>
        </c:spPr>
        <c:txPr>
          <a:bodyPr/>
          <a:lstStyle/>
          <a:p>
            <a:pPr>
              <a:defRPr b="1"/>
            </a:pPr>
            <a:endParaRPr lang="en-US"/>
          </a:p>
        </c:txPr>
        <c:crossAx val="50468352"/>
        <c:crosses val="autoZero"/>
        <c:auto val="1"/>
        <c:lblAlgn val="ctr"/>
        <c:lblOffset val="300"/>
        <c:noMultiLvlLbl val="0"/>
      </c:catAx>
      <c:valAx>
        <c:axId val="50468352"/>
        <c:scaling>
          <c:orientation val="minMax"/>
          <c:max val="0.5"/>
          <c:min val="-0.2"/>
        </c:scaling>
        <c:delete val="1"/>
        <c:axPos val="t"/>
        <c:numFmt formatCode="0.00%" sourceLinked="1"/>
        <c:majorTickMark val="out"/>
        <c:minorTickMark val="none"/>
        <c:tickLblPos val="high"/>
        <c:crossAx val="50466816"/>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70B6BD">
                <a:lumMod val="75000"/>
              </a:srgbClr>
            </a:solidFill>
          </c:spPr>
          <c:invertIfNegative val="0"/>
          <c:dPt>
            <c:idx val="0"/>
            <c:invertIfNegative val="0"/>
            <c:bubble3D val="0"/>
            <c:spPr>
              <a:solidFill>
                <a:srgbClr val="70B6BD">
                  <a:lumMod val="75000"/>
                </a:srgbClr>
              </a:solidFill>
            </c:spPr>
          </c:dPt>
          <c:dPt>
            <c:idx val="4"/>
            <c:invertIfNegative val="0"/>
            <c:bubble3D val="0"/>
            <c:spPr>
              <a:solidFill>
                <a:srgbClr val="70B6BD">
                  <a:lumMod val="75000"/>
                </a:srgbClr>
              </a:solidFill>
            </c:spPr>
          </c:dPt>
          <c:dPt>
            <c:idx val="5"/>
            <c:invertIfNegative val="0"/>
            <c:bubble3D val="0"/>
            <c:spPr>
              <a:solidFill>
                <a:srgbClr val="70B6BD">
                  <a:lumMod val="75000"/>
                </a:srgbClr>
              </a:solidFill>
            </c:spPr>
          </c:dPt>
          <c:dPt>
            <c:idx val="7"/>
            <c:invertIfNegative val="0"/>
            <c:bubble3D val="0"/>
            <c:spPr>
              <a:solidFill>
                <a:srgbClr val="70B6BD">
                  <a:lumMod val="75000"/>
                </a:srgbClr>
              </a:solidFill>
            </c:spPr>
          </c:dPt>
          <c:dPt>
            <c:idx val="8"/>
            <c:invertIfNegative val="0"/>
            <c:bubble3D val="0"/>
            <c:spPr>
              <a:solidFill>
                <a:srgbClr val="70B6BD">
                  <a:lumMod val="75000"/>
                </a:srgbClr>
              </a:solidFill>
            </c:spPr>
          </c:dPt>
          <c:dPt>
            <c:idx val="9"/>
            <c:invertIfNegative val="0"/>
            <c:bubble3D val="0"/>
            <c:spPr>
              <a:solidFill>
                <a:srgbClr val="70B6BD">
                  <a:lumMod val="75000"/>
                </a:srgbClr>
              </a:solidFill>
            </c:spPr>
          </c:dPt>
          <c:dLbls>
            <c:showLegendKey val="0"/>
            <c:showVal val="1"/>
            <c:showCatName val="0"/>
            <c:showSerName val="0"/>
            <c:showPercent val="0"/>
            <c:showBubbleSize val="0"/>
            <c:showLeaderLines val="0"/>
          </c:dLbls>
          <c:cat>
            <c:strRef>
              <c:f>Sheet1!$A$3:$A$12</c:f>
              <c:strCache>
                <c:ptCount val="10"/>
                <c:pt idx="0">
                  <c:v>WACC percentile</c:v>
                </c:pt>
                <c:pt idx="1">
                  <c:v>WACC parameters</c:v>
                </c:pt>
                <c:pt idx="2">
                  <c:v>Cost of debt</c:v>
                </c:pt>
                <c:pt idx="3">
                  <c:v>CPI</c:v>
                </c:pt>
                <c:pt idx="4">
                  <c:v>Opex initial level</c:v>
                </c:pt>
                <c:pt idx="5">
                  <c:v>Opex partial productivity</c:v>
                </c:pt>
                <c:pt idx="6">
                  <c:v>IM merits appeals costs</c:v>
                </c:pt>
                <c:pt idx="7">
                  <c:v>Non-residential elasticity</c:v>
                </c:pt>
                <c:pt idx="8">
                  <c:v>Energy intensity</c:v>
                </c:pt>
                <c:pt idx="9">
                  <c:v>Network capex cap</c:v>
                </c:pt>
              </c:strCache>
            </c:strRef>
          </c:cat>
          <c:val>
            <c:numRef>
              <c:f>Sheet1!$F$3:$F$12</c:f>
              <c:numCache>
                <c:formatCode>0.00%</c:formatCode>
                <c:ptCount val="10"/>
                <c:pt idx="0">
                  <c:v>-1.95E-2</c:v>
                </c:pt>
                <c:pt idx="1">
                  <c:v>-1.2999999999999999E-2</c:v>
                </c:pt>
                <c:pt idx="2">
                  <c:v>2.5600000000000002E-3</c:v>
                </c:pt>
                <c:pt idx="3">
                  <c:v>-2.7000000000000001E-3</c:v>
                </c:pt>
                <c:pt idx="4">
                  <c:v>1.0500000000000001E-2</c:v>
                </c:pt>
                <c:pt idx="5">
                  <c:v>3.3999999999999998E-3</c:v>
                </c:pt>
                <c:pt idx="6">
                  <c:v>-1.9E-3</c:v>
                </c:pt>
                <c:pt idx="7">
                  <c:v>9.4999999999999998E-3</c:v>
                </c:pt>
                <c:pt idx="8">
                  <c:v>1.8499999999999999E-2</c:v>
                </c:pt>
                <c:pt idx="9">
                  <c:v>2.5999999999999999E-3</c:v>
                </c:pt>
              </c:numCache>
            </c:numRef>
          </c:val>
        </c:ser>
        <c:dLbls>
          <c:showLegendKey val="0"/>
          <c:showVal val="0"/>
          <c:showCatName val="0"/>
          <c:showSerName val="0"/>
          <c:showPercent val="0"/>
          <c:showBubbleSize val="0"/>
        </c:dLbls>
        <c:gapWidth val="50"/>
        <c:axId val="208027648"/>
        <c:axId val="208029184"/>
      </c:barChart>
      <c:catAx>
        <c:axId val="208027648"/>
        <c:scaling>
          <c:orientation val="minMax"/>
        </c:scaling>
        <c:delete val="0"/>
        <c:axPos val="b"/>
        <c:majorTickMark val="out"/>
        <c:minorTickMark val="none"/>
        <c:tickLblPos val="low"/>
        <c:spPr>
          <a:ln>
            <a:noFill/>
          </a:ln>
        </c:spPr>
        <c:txPr>
          <a:bodyPr/>
          <a:lstStyle/>
          <a:p>
            <a:pPr>
              <a:defRPr sz="1100"/>
            </a:pPr>
            <a:endParaRPr lang="en-US"/>
          </a:p>
        </c:txPr>
        <c:crossAx val="208029184"/>
        <c:crosses val="autoZero"/>
        <c:auto val="1"/>
        <c:lblAlgn val="ctr"/>
        <c:lblOffset val="100"/>
        <c:noMultiLvlLbl val="0"/>
      </c:catAx>
      <c:valAx>
        <c:axId val="208029184"/>
        <c:scaling>
          <c:orientation val="minMax"/>
        </c:scaling>
        <c:delete val="1"/>
        <c:axPos val="l"/>
        <c:numFmt formatCode="0.00%" sourceLinked="1"/>
        <c:majorTickMark val="out"/>
        <c:minorTickMark val="none"/>
        <c:tickLblPos val="nextTo"/>
        <c:crossAx val="208027648"/>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811131337720952"/>
          <c:y val="3.621399176954733E-2"/>
          <c:w val="0.71600654911296147"/>
          <c:h val="0.94281181764044197"/>
        </c:manualLayout>
      </c:layout>
      <c:barChart>
        <c:barDir val="bar"/>
        <c:grouping val="clustered"/>
        <c:varyColors val="0"/>
        <c:ser>
          <c:idx val="0"/>
          <c:order val="0"/>
          <c:tx>
            <c:strRef>
              <c:f>Sheet2!$N$1</c:f>
              <c:strCache>
                <c:ptCount val="1"/>
                <c:pt idx="0">
                  <c:v>Bill change</c:v>
                </c:pt>
              </c:strCache>
            </c:strRef>
          </c:tx>
          <c:spPr>
            <a:solidFill>
              <a:srgbClr val="70B6BD">
                <a:lumMod val="75000"/>
              </a:srgbClr>
            </a:solidFill>
            <a:ln>
              <a:noFill/>
            </a:ln>
          </c:spPr>
          <c:invertIfNegative val="0"/>
          <c:dPt>
            <c:idx val="0"/>
            <c:invertIfNegative val="0"/>
            <c:bubble3D val="0"/>
            <c:spPr>
              <a:solidFill>
                <a:srgbClr val="70B6BD">
                  <a:lumMod val="75000"/>
                </a:srgbClr>
              </a:solidFill>
              <a:ln>
                <a:noFill/>
              </a:ln>
            </c:spPr>
          </c:dPt>
          <c:dPt>
            <c:idx val="2"/>
            <c:invertIfNegative val="0"/>
            <c:bubble3D val="0"/>
            <c:spPr>
              <a:solidFill>
                <a:srgbClr val="70B6BD">
                  <a:lumMod val="75000"/>
                </a:srgbClr>
              </a:solidFill>
              <a:ln>
                <a:noFill/>
              </a:ln>
            </c:spPr>
          </c:dPt>
          <c:dPt>
            <c:idx val="3"/>
            <c:invertIfNegative val="0"/>
            <c:bubble3D val="0"/>
            <c:spPr>
              <a:solidFill>
                <a:srgbClr val="70B6BD">
                  <a:lumMod val="75000"/>
                </a:srgbClr>
              </a:solidFill>
              <a:ln>
                <a:noFill/>
              </a:ln>
            </c:spPr>
          </c:dPt>
          <c:dPt>
            <c:idx val="12"/>
            <c:invertIfNegative val="0"/>
            <c:bubble3D val="0"/>
            <c:spPr>
              <a:solidFill>
                <a:srgbClr val="70B6BD">
                  <a:lumMod val="75000"/>
                </a:srgbClr>
              </a:solidFill>
              <a:ln>
                <a:noFill/>
              </a:ln>
            </c:spPr>
          </c:dPt>
          <c:dPt>
            <c:idx val="16"/>
            <c:invertIfNegative val="0"/>
            <c:bubble3D val="0"/>
            <c:spPr>
              <a:solidFill>
                <a:srgbClr val="BF2E1A"/>
              </a:solidFill>
              <a:ln>
                <a:noFill/>
              </a:ln>
            </c:spPr>
          </c:dPt>
          <c:dLbls>
            <c:numFmt formatCode="&quot;$&quot;#,##0.00" sourceLinked="0"/>
            <c:dLblPos val="outEnd"/>
            <c:showLegendKey val="0"/>
            <c:showVal val="1"/>
            <c:showCatName val="0"/>
            <c:showSerName val="0"/>
            <c:showPercent val="0"/>
            <c:showBubbleSize val="0"/>
            <c:showLeaderLines val="0"/>
          </c:dLbls>
          <c:cat>
            <c:strRef>
              <c:f>Sheet2!$A$3:$A$19</c:f>
              <c:strCache>
                <c:ptCount val="17"/>
                <c:pt idx="0">
                  <c:v>Alpine Energy </c:v>
                </c:pt>
                <c:pt idx="1">
                  <c:v>Aurora Energy</c:v>
                </c:pt>
                <c:pt idx="2">
                  <c:v>Centralines </c:v>
                </c:pt>
                <c:pt idx="3">
                  <c:v>Eastland </c:v>
                </c:pt>
                <c:pt idx="4">
                  <c:v>Electricity Ashburton</c:v>
                </c:pt>
                <c:pt idx="5">
                  <c:v>Electricity Invercargill</c:v>
                </c:pt>
                <c:pt idx="6">
                  <c:v>Horizon Energy </c:v>
                </c:pt>
                <c:pt idx="7">
                  <c:v>Nelson Electricity </c:v>
                </c:pt>
                <c:pt idx="8">
                  <c:v>Network Tasman </c:v>
                </c:pt>
                <c:pt idx="9">
                  <c:v>OtagoNet </c:v>
                </c:pt>
                <c:pt idx="10">
                  <c:v>Powerco </c:v>
                </c:pt>
                <c:pt idx="11">
                  <c:v>The Lines Company</c:v>
                </c:pt>
                <c:pt idx="12">
                  <c:v>Top Energy </c:v>
                </c:pt>
                <c:pt idx="13">
                  <c:v>Unison </c:v>
                </c:pt>
                <c:pt idx="14">
                  <c:v>Vector </c:v>
                </c:pt>
                <c:pt idx="15">
                  <c:v>Wellington Electricity </c:v>
                </c:pt>
                <c:pt idx="16">
                  <c:v>Industry average</c:v>
                </c:pt>
              </c:strCache>
            </c:strRef>
          </c:cat>
          <c:val>
            <c:numRef>
              <c:f>Sheet2!$N$3:$N$19</c:f>
              <c:numCache>
                <c:formatCode>_("$"* #,##0.00_);_("$"* \(#,##0.00\);_("$"* "-"??_);_(@_)</c:formatCode>
                <c:ptCount val="17"/>
                <c:pt idx="0">
                  <c:v>5.6167212370435555</c:v>
                </c:pt>
                <c:pt idx="1">
                  <c:v>-1.9019324265687383</c:v>
                </c:pt>
                <c:pt idx="2">
                  <c:v>6.8996917953113668</c:v>
                </c:pt>
                <c:pt idx="3">
                  <c:v>4.8252438700945124</c:v>
                </c:pt>
                <c:pt idx="4">
                  <c:v>2.2167681647985042</c:v>
                </c:pt>
                <c:pt idx="5">
                  <c:v>-1.2639251136673124</c:v>
                </c:pt>
                <c:pt idx="6">
                  <c:v>4.8537617068304906</c:v>
                </c:pt>
                <c:pt idx="7">
                  <c:v>-4.0422650999824672</c:v>
                </c:pt>
                <c:pt idx="8">
                  <c:v>-5.621618848861945</c:v>
                </c:pt>
                <c:pt idx="9">
                  <c:v>-7.6663555204679357</c:v>
                </c:pt>
                <c:pt idx="10">
                  <c:v>8.9949410968562959E-2</c:v>
                </c:pt>
                <c:pt idx="11">
                  <c:v>-4.2640234347658312</c:v>
                </c:pt>
                <c:pt idx="12">
                  <c:v>7.4676339662258329</c:v>
                </c:pt>
                <c:pt idx="13">
                  <c:v>-3.2987356886865278E-2</c:v>
                </c:pt>
                <c:pt idx="14">
                  <c:v>0.40756410642477997</c:v>
                </c:pt>
                <c:pt idx="15">
                  <c:v>-6.0472603598347829</c:v>
                </c:pt>
                <c:pt idx="16">
                  <c:v>-0.57997304515544046</c:v>
                </c:pt>
              </c:numCache>
            </c:numRef>
          </c:val>
        </c:ser>
        <c:dLbls>
          <c:showLegendKey val="0"/>
          <c:showVal val="0"/>
          <c:showCatName val="0"/>
          <c:showSerName val="0"/>
          <c:showPercent val="0"/>
          <c:showBubbleSize val="0"/>
        </c:dLbls>
        <c:gapWidth val="50"/>
        <c:axId val="211537280"/>
        <c:axId val="211539072"/>
      </c:barChart>
      <c:catAx>
        <c:axId val="211537280"/>
        <c:scaling>
          <c:orientation val="maxMin"/>
        </c:scaling>
        <c:delete val="0"/>
        <c:axPos val="l"/>
        <c:numFmt formatCode="General" sourceLinked="1"/>
        <c:majorTickMark val="none"/>
        <c:minorTickMark val="none"/>
        <c:tickLblPos val="low"/>
        <c:spPr>
          <a:ln>
            <a:noFill/>
          </a:ln>
        </c:spPr>
        <c:txPr>
          <a:bodyPr/>
          <a:lstStyle/>
          <a:p>
            <a:pPr>
              <a:defRPr b="1"/>
            </a:pPr>
            <a:endParaRPr lang="en-US"/>
          </a:p>
        </c:txPr>
        <c:crossAx val="211539072"/>
        <c:crosses val="autoZero"/>
        <c:auto val="1"/>
        <c:lblAlgn val="ctr"/>
        <c:lblOffset val="100"/>
        <c:noMultiLvlLbl val="0"/>
      </c:catAx>
      <c:valAx>
        <c:axId val="211539072"/>
        <c:scaling>
          <c:orientation val="minMax"/>
        </c:scaling>
        <c:delete val="1"/>
        <c:axPos val="t"/>
        <c:numFmt formatCode="_(&quot;$&quot;* #,##0.00_);_(&quot;$&quot;* \(#,##0.00\);_(&quot;$&quot;* &quot;-&quot;??_);_(@_)" sourceLinked="1"/>
        <c:majorTickMark val="out"/>
        <c:minorTickMark val="none"/>
        <c:tickLblPos val="high"/>
        <c:crossAx val="211537280"/>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796088" cy="496888"/>
          </a:xfrm>
          <a:prstGeom prst="rect">
            <a:avLst/>
          </a:prstGeom>
        </p:spPr>
        <p:txBody>
          <a:bodyPr vert="horz" wrap="square" lIns="91433" tIns="45717" rIns="91433" bIns="45717" numCol="1" anchor="t" anchorCtr="0" compatLnSpc="1">
            <a:prstTxWarp prst="textNoShape">
              <a:avLst/>
            </a:prstTxWarp>
          </a:bodyPr>
          <a:lstStyle>
            <a:lvl1pPr>
              <a:defRPr sz="2000">
                <a:latin typeface="Calibri" pitchFamily="-65" charset="0"/>
                <a:ea typeface="ＭＳ Ｐゴシック" pitchFamily="-65" charset="-128"/>
                <a:cs typeface="+mn-cs"/>
              </a:defRPr>
            </a:lvl1pPr>
          </a:lstStyle>
          <a:p>
            <a:pPr>
              <a:defRPr/>
            </a:pPr>
            <a:endParaRPr lang="en-NZ"/>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wrap="square" lIns="91433" tIns="45717" rIns="91433" bIns="45717" numCol="1" anchor="b" anchorCtr="0" compatLnSpc="1">
            <a:prstTxWarp prst="textNoShape">
              <a:avLst/>
            </a:prstTxWarp>
          </a:bodyPr>
          <a:lstStyle>
            <a:lvl1pPr algn="r">
              <a:defRPr sz="1200"/>
            </a:lvl1pPr>
          </a:lstStyle>
          <a:p>
            <a:fld id="{D87BBA2B-D53C-B747-8414-4F21F3DEC1E0}" type="slidenum">
              <a:rPr lang="en-NZ"/>
              <a:pPr/>
              <a:t>‹#›</a:t>
            </a:fld>
            <a:endParaRPr lang="en-NZ"/>
          </a:p>
        </p:txBody>
      </p:sp>
    </p:spTree>
    <p:extLst>
      <p:ext uri="{BB962C8B-B14F-4D97-AF65-F5344CB8AC3E}">
        <p14:creationId xmlns:p14="http://schemas.microsoft.com/office/powerpoint/2010/main" val="1710009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330200"/>
            <a:ext cx="5973762" cy="4137025"/>
          </a:xfrm>
          <a:prstGeom prst="rect">
            <a:avLst/>
          </a:prstGeom>
          <a:noFill/>
          <a:ln w="12700">
            <a:solidFill>
              <a:prstClr val="black"/>
            </a:solidFill>
          </a:ln>
        </p:spPr>
        <p:txBody>
          <a:bodyPr vert="horz" wrap="square" lIns="91433" tIns="45717" rIns="91433" bIns="45717"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79451" y="4714876"/>
            <a:ext cx="5438775" cy="4467225"/>
          </a:xfrm>
          <a:prstGeom prst="rect">
            <a:avLst/>
          </a:prstGeom>
        </p:spPr>
        <p:txBody>
          <a:bodyPr vert="horz" wrap="square" lIns="91433" tIns="45717" rIns="91433" bIns="45717"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6118226" y="9428164"/>
            <a:ext cx="677863" cy="496887"/>
          </a:xfrm>
          <a:prstGeom prst="rect">
            <a:avLst/>
          </a:prstGeom>
        </p:spPr>
        <p:txBody>
          <a:bodyPr vert="horz" wrap="square" lIns="91433" tIns="45717" rIns="91433" bIns="45717" numCol="1" anchor="b" anchorCtr="0" compatLnSpc="1">
            <a:prstTxWarp prst="textNoShape">
              <a:avLst/>
            </a:prstTxWarp>
          </a:bodyPr>
          <a:lstStyle>
            <a:lvl1pPr algn="r">
              <a:defRPr sz="1000">
                <a:solidFill>
                  <a:schemeClr val="tx2"/>
                </a:solidFill>
                <a:latin typeface="Calibri" charset="0"/>
              </a:defRPr>
            </a:lvl1pPr>
          </a:lstStyle>
          <a:p>
            <a:fld id="{BC921E6C-0DFA-D44E-A851-3212C983F4FA}" type="slidenum">
              <a:rPr lang="en-US"/>
              <a:pPr/>
              <a:t>‹#›</a:t>
            </a:fld>
            <a:endParaRPr lang="en-US"/>
          </a:p>
        </p:txBody>
      </p:sp>
    </p:spTree>
    <p:extLst>
      <p:ext uri="{BB962C8B-B14F-4D97-AF65-F5344CB8AC3E}">
        <p14:creationId xmlns:p14="http://schemas.microsoft.com/office/powerpoint/2010/main" val="3568908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2"/>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2"/>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2"/>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2"/>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2CBBC91-5257-FD42-AB69-EAC752B4C1A1}" type="slidenum">
              <a:rPr lang="en-US">
                <a:solidFill>
                  <a:srgbClr val="1F497D"/>
                </a:solidFill>
                <a:latin typeface="Calibri" charset="0"/>
              </a:rPr>
              <a:pPr eaLnBrk="1" hangingPunct="1"/>
              <a:t>1</a:t>
            </a:fld>
            <a:endParaRPr lang="en-US" dirty="0">
              <a:solidFill>
                <a:srgbClr val="1F497D"/>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10</a:t>
            </a:fld>
            <a:endParaRPr lang="en-US" dirty="0">
              <a:solidFill>
                <a:schemeClr val="tx2"/>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11</a:t>
            </a:fld>
            <a:endParaRPr lang="en-US" dirty="0">
              <a:solidFill>
                <a:schemeClr val="tx2"/>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12</a:t>
            </a:fld>
            <a:endParaRPr lang="en-US" dirty="0">
              <a:solidFill>
                <a:schemeClr val="tx2"/>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13</a:t>
            </a:fld>
            <a:endParaRPr lang="en-US" dirty="0">
              <a:solidFill>
                <a:schemeClr val="tx2"/>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14</a:t>
            </a:fld>
            <a:endParaRPr lang="en-US">
              <a:solidFill>
                <a:schemeClr val="tx2"/>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15</a:t>
            </a:fld>
            <a:endParaRPr lang="en-US">
              <a:solidFill>
                <a:schemeClr val="tx2"/>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16</a:t>
            </a:fld>
            <a:endParaRPr lang="en-US">
              <a:solidFill>
                <a:schemeClr val="tx2"/>
              </a:solidFill>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17</a:t>
            </a:fld>
            <a:endParaRPr lang="en-US">
              <a:solidFill>
                <a:schemeClr val="tx2"/>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18</a:t>
            </a:fld>
            <a:endParaRPr lang="en-US">
              <a:solidFill>
                <a:schemeClr val="tx2"/>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19</a:t>
            </a:fld>
            <a:endParaRPr lang="en-US">
              <a:solidFill>
                <a:schemeClr val="tx2"/>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A45182-2A18-6049-B578-C192EB5F2034}" type="slidenum">
              <a:rPr lang="en-US">
                <a:solidFill>
                  <a:schemeClr val="tx2"/>
                </a:solidFill>
                <a:latin typeface="Calibri" charset="0"/>
              </a:rPr>
              <a:pPr eaLnBrk="1" hangingPunct="1"/>
              <a:t>2</a:t>
            </a:fld>
            <a:endParaRPr lang="en-US" dirty="0">
              <a:solidFill>
                <a:schemeClr val="tx2"/>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20</a:t>
            </a:fld>
            <a:endParaRPr lang="en-US">
              <a:solidFill>
                <a:schemeClr val="tx2"/>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21</a:t>
            </a:fld>
            <a:endParaRPr lang="en-US">
              <a:solidFill>
                <a:schemeClr val="tx2"/>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22</a:t>
            </a:fld>
            <a:endParaRPr lang="en-US">
              <a:solidFill>
                <a:schemeClr val="tx2"/>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23</a:t>
            </a:fld>
            <a:endParaRPr lang="en-US">
              <a:solidFill>
                <a:schemeClr val="tx2"/>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24</a:t>
            </a:fld>
            <a:endParaRPr lang="en-US">
              <a:solidFill>
                <a:schemeClr val="tx2"/>
              </a:solidFill>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25</a:t>
            </a:fld>
            <a:endParaRPr lang="en-US">
              <a:solidFill>
                <a:schemeClr val="tx2"/>
              </a:solidFill>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26</a:t>
            </a:fld>
            <a:endParaRPr lang="en-US">
              <a:solidFill>
                <a:schemeClr val="tx2"/>
              </a:solidFill>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BC921E6C-0DFA-D44E-A851-3212C983F4FA}" type="slidenum">
              <a:rPr lang="en-US" smtClean="0"/>
              <a:pPr/>
              <a:t>27</a:t>
            </a:fld>
            <a:endParaRPr lang="en-US"/>
          </a:p>
        </p:txBody>
      </p:sp>
    </p:spTree>
    <p:extLst>
      <p:ext uri="{BB962C8B-B14F-4D97-AF65-F5344CB8AC3E}">
        <p14:creationId xmlns:p14="http://schemas.microsoft.com/office/powerpoint/2010/main" val="2992467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rgbClr val="1F497D"/>
                </a:solidFill>
                <a:latin typeface="Calibri" charset="0"/>
              </a:rPr>
              <a:pPr eaLnBrk="1" hangingPunct="1"/>
              <a:t>28</a:t>
            </a:fld>
            <a:endParaRPr lang="en-US">
              <a:solidFill>
                <a:srgbClr val="1F497D"/>
              </a:solidFill>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D5F485E-E2CA-E144-A564-7B634B333FF9}" type="slidenum">
              <a:rPr lang="en-US">
                <a:solidFill>
                  <a:schemeClr val="tx2"/>
                </a:solidFill>
                <a:latin typeface="Calibri" charset="0"/>
              </a:rPr>
              <a:pPr eaLnBrk="1" hangingPunct="1"/>
              <a:t>29</a:t>
            </a:fld>
            <a:endParaRPr lang="en-US">
              <a:solidFill>
                <a:schemeClr val="tx2"/>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A45182-2A18-6049-B578-C192EB5F2034}" type="slidenum">
              <a:rPr lang="en-US">
                <a:solidFill>
                  <a:schemeClr val="tx2"/>
                </a:solidFill>
                <a:latin typeface="Calibri" charset="0"/>
              </a:rPr>
              <a:pPr eaLnBrk="1" hangingPunct="1"/>
              <a:t>3</a:t>
            </a:fld>
            <a:endParaRPr lang="en-US" dirty="0">
              <a:solidFill>
                <a:schemeClr val="tx2"/>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4</a:t>
            </a:fld>
            <a:endParaRPr lang="en-US">
              <a:solidFill>
                <a:schemeClr val="tx2"/>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5</a:t>
            </a:fld>
            <a:endParaRPr lang="en-US" dirty="0">
              <a:solidFill>
                <a:schemeClr val="tx2"/>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6</a:t>
            </a:fld>
            <a:endParaRPr lang="en-US" dirty="0">
              <a:solidFill>
                <a:schemeClr val="tx2"/>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7</a:t>
            </a:fld>
            <a:endParaRPr lang="en-US" dirty="0">
              <a:solidFill>
                <a:schemeClr val="tx2"/>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8</a:t>
            </a:fld>
            <a:endParaRPr lang="en-US" dirty="0">
              <a:solidFill>
                <a:schemeClr val="tx2"/>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NZ" dirty="0">
              <a:latin typeface="Calibri" charset="0"/>
              <a:ea typeface="ＭＳ Ｐゴシック" charset="0"/>
              <a:cs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893" indent="-285728" eaLnBrk="0" hangingPunct="0">
              <a:defRPr>
                <a:solidFill>
                  <a:schemeClr val="tx1"/>
                </a:solidFill>
                <a:latin typeface="Arial" charset="0"/>
                <a:ea typeface="ＭＳ Ｐゴシック" charset="0"/>
              </a:defRPr>
            </a:lvl2pPr>
            <a:lvl3pPr marL="1142913" indent="-228582" eaLnBrk="0" hangingPunct="0">
              <a:defRPr>
                <a:solidFill>
                  <a:schemeClr val="tx1"/>
                </a:solidFill>
                <a:latin typeface="Arial" charset="0"/>
                <a:ea typeface="ＭＳ Ｐゴシック" charset="0"/>
              </a:defRPr>
            </a:lvl3pPr>
            <a:lvl4pPr marL="1600077" indent="-228582" eaLnBrk="0" hangingPunct="0">
              <a:defRPr>
                <a:solidFill>
                  <a:schemeClr val="tx1"/>
                </a:solidFill>
                <a:latin typeface="Arial" charset="0"/>
                <a:ea typeface="ＭＳ Ｐゴシック" charset="0"/>
              </a:defRPr>
            </a:lvl4pPr>
            <a:lvl5pPr marL="2057243" indent="-228582" eaLnBrk="0" hangingPunct="0">
              <a:defRPr>
                <a:solidFill>
                  <a:schemeClr val="tx1"/>
                </a:solidFill>
                <a:latin typeface="Arial" charset="0"/>
                <a:ea typeface="ＭＳ Ｐゴシック" charset="0"/>
              </a:defRPr>
            </a:lvl5pPr>
            <a:lvl6pPr marL="2514408" indent="-228582" eaLnBrk="0" fontAlgn="base" hangingPunct="0">
              <a:spcBef>
                <a:spcPct val="0"/>
              </a:spcBef>
              <a:spcAft>
                <a:spcPct val="0"/>
              </a:spcAft>
              <a:defRPr>
                <a:solidFill>
                  <a:schemeClr val="tx1"/>
                </a:solidFill>
                <a:latin typeface="Arial" charset="0"/>
                <a:ea typeface="ＭＳ Ｐゴシック" charset="0"/>
              </a:defRPr>
            </a:lvl6pPr>
            <a:lvl7pPr marL="2971572" indent="-228582" eaLnBrk="0" fontAlgn="base" hangingPunct="0">
              <a:spcBef>
                <a:spcPct val="0"/>
              </a:spcBef>
              <a:spcAft>
                <a:spcPct val="0"/>
              </a:spcAft>
              <a:defRPr>
                <a:solidFill>
                  <a:schemeClr val="tx1"/>
                </a:solidFill>
                <a:latin typeface="Arial" charset="0"/>
                <a:ea typeface="ＭＳ Ｐゴシック" charset="0"/>
              </a:defRPr>
            </a:lvl7pPr>
            <a:lvl8pPr marL="3428738" indent="-228582" eaLnBrk="0" fontAlgn="base" hangingPunct="0">
              <a:spcBef>
                <a:spcPct val="0"/>
              </a:spcBef>
              <a:spcAft>
                <a:spcPct val="0"/>
              </a:spcAft>
              <a:defRPr>
                <a:solidFill>
                  <a:schemeClr val="tx1"/>
                </a:solidFill>
                <a:latin typeface="Arial" charset="0"/>
                <a:ea typeface="ＭＳ Ｐゴシック" charset="0"/>
              </a:defRPr>
            </a:lvl8pPr>
            <a:lvl9pPr marL="3885903" indent="-22858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5FAF71-5A94-D549-A18D-98795056557B}" type="slidenum">
              <a:rPr lang="en-US">
                <a:solidFill>
                  <a:schemeClr val="tx2"/>
                </a:solidFill>
                <a:latin typeface="Calibri" charset="0"/>
              </a:rPr>
              <a:pPr eaLnBrk="1" hangingPunct="1"/>
              <a:t>9</a:t>
            </a:fld>
            <a:endParaRPr lang="en-US" dirty="0">
              <a:solidFill>
                <a:schemeClr val="tx2"/>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contact@comcom.govt.nz"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comcom.govt.nz/"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659606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1"/>
          </p:nvPr>
        </p:nvSpPr>
        <p:spPr>
          <a:xfrm>
            <a:off x="941416" y="3352800"/>
            <a:ext cx="8001000" cy="2514600"/>
          </a:xfrm>
          <a:prstGeom prst="rect">
            <a:avLst/>
          </a:prstGeom>
        </p:spPr>
        <p:txBody>
          <a:bodyPr/>
          <a:lstStyle>
            <a:lvl1pPr marL="0" indent="0" algn="ctr">
              <a:spcBef>
                <a:spcPts val="0"/>
              </a:spcBef>
              <a:buFontTx/>
              <a:buNone/>
              <a:defRPr sz="2800" cap="none" baseline="0">
                <a:solidFill>
                  <a:schemeClr val="accent4"/>
                </a:solidFill>
                <a:latin typeface="Calibri" pitchFamily="34" charset="0"/>
              </a:defRPr>
            </a:lvl1pPr>
          </a:lstStyle>
          <a:p>
            <a:pPr lvl="0"/>
            <a:r>
              <a:rPr lang="en-US" smtClean="0"/>
              <a:t>Click to edit Master text styles</a:t>
            </a:r>
          </a:p>
          <a:p>
            <a:pPr lvl="1"/>
            <a:r>
              <a:rPr lang="en-US" smtClean="0"/>
              <a:t>Second level</a:t>
            </a:r>
          </a:p>
        </p:txBody>
      </p:sp>
      <p:sp>
        <p:nvSpPr>
          <p:cNvPr id="5" name="Title 4"/>
          <p:cNvSpPr>
            <a:spLocks noGrp="1"/>
          </p:cNvSpPr>
          <p:nvPr>
            <p:ph type="title"/>
          </p:nvPr>
        </p:nvSpPr>
        <p:spPr>
          <a:xfrm>
            <a:off x="941416" y="1524000"/>
            <a:ext cx="8001000" cy="1828800"/>
          </a:xfrm>
        </p:spPr>
        <p:txBody>
          <a:bodyPr anchor="b"/>
          <a:lstStyle>
            <a:lvl1pPr algn="ctr">
              <a:defRPr sz="3200" b="1"/>
            </a:lvl1pPr>
          </a:lstStyle>
          <a:p>
            <a:r>
              <a:rPr lang="en-US" smtClean="0"/>
              <a:t>Click to edit Master title style</a:t>
            </a:r>
            <a:endParaRPr lang="en-US" dirty="0"/>
          </a:p>
        </p:txBody>
      </p:sp>
    </p:spTree>
    <p:extLst>
      <p:ext uri="{BB962C8B-B14F-4D97-AF65-F5344CB8AC3E}">
        <p14:creationId xmlns:p14="http://schemas.microsoft.com/office/powerpoint/2010/main" val="25558440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T Act messages">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Fair Trading Act messages</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416300"/>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The Fair Trading Act is designed to protect consumers and make competition more effective. The Act prohibits false and misleading behaviour by businesses in the promotion and sale of goods and services.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When a retailer uses misleading techniques to lure consumers in, or to make a sale, they not only deceive the consumers, but also harm their competitors who are acting honestly. Consumers must be able to trust the information they are given. This is particularly important where claims cannot be easily verified by an ordinary consumer.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place high priority on seeking redress for businesses and consumers. We respond to breaches of the law by identifying where and how we can most effectively achieve the greatest benefit for affected consumers and businesses. </a:t>
            </a:r>
          </a:p>
        </p:txBody>
      </p:sp>
    </p:spTree>
    <p:extLst>
      <p:ext uri="{BB962C8B-B14F-4D97-AF65-F5344CB8AC3E}">
        <p14:creationId xmlns:p14="http://schemas.microsoft.com/office/powerpoint/2010/main" val="28023715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CCF Act messages 1">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CCCF Act messages 1</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2586038"/>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The Credit Contracts and Consumer Finance Act provides important protection to borrowers. It helps ensure borrowers can make informed choices and know what they’re agreeing to.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When borrowing money or buying goods on credit, consumers need to understand what they’re getting into and what their rights are. If they don’t, they should seek independent advice.</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Lenders must fully disclose all terms and fees under a contract so that borrowers can make informed decisions about the financial implications.</a:t>
            </a:r>
          </a:p>
        </p:txBody>
      </p:sp>
    </p:spTree>
    <p:extLst>
      <p:ext uri="{BB962C8B-B14F-4D97-AF65-F5344CB8AC3E}">
        <p14:creationId xmlns:p14="http://schemas.microsoft.com/office/powerpoint/2010/main" val="22045703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CCF Act messages 2">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CCCF Act messages 2</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230822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Anyone involved in the finance industry must understand what they need to do to comply with the Credit Contracts and Consumer Finance Act. Lenders should seek independent advice to ensure that their lending practices do not break the law, as there are serious penalties for breaking the law.</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place high priority on seeking redress for businesses and consumers. We respond to breaches of the law by identifying where and how we can most effectively achieve the greatest benefit for affected consumers and businesses.</a:t>
            </a:r>
          </a:p>
        </p:txBody>
      </p:sp>
    </p:spTree>
    <p:extLst>
      <p:ext uri="{BB962C8B-B14F-4D97-AF65-F5344CB8AC3E}">
        <p14:creationId xmlns:p14="http://schemas.microsoft.com/office/powerpoint/2010/main" val="41070662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merce Act messages 1">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Commerce Act messages 1</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970338"/>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The Commerce Act is New Zealand’s primary competition law. It prohibits anti-competitive behaviour and structures in markets.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The Commission makes decisions as to whether company mergers may proceed, after assessing the impact of the merger on competition. Some mergers can harm competition by giving the merged businesses market power, which could result in higher prices and reduced choice or quality for consumers.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will act to prevent arrangements between competitors that reduce competition, such as price-fixing, which harms consumers and the wider economy.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Our leniency programme is designed to destabilise cartels by offering immunity from prosecution for those who are the first to tell us about any cartel arrangements.</a:t>
            </a:r>
          </a:p>
          <a:p>
            <a:endParaRPr lang="en-NZ">
              <a:solidFill>
                <a:srgbClr val="5F5F5F"/>
              </a:solidFill>
              <a:latin typeface="Calibri" charset="0"/>
              <a:cs typeface="Times New Roman" charset="0"/>
            </a:endParaRPr>
          </a:p>
        </p:txBody>
      </p:sp>
    </p:spTree>
    <p:extLst>
      <p:ext uri="{BB962C8B-B14F-4D97-AF65-F5344CB8AC3E}">
        <p14:creationId xmlns:p14="http://schemas.microsoft.com/office/powerpoint/2010/main" val="3671726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merce Act messages 2">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Commerce Act messages 2</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2586038"/>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defRPr/>
            </a:pPr>
            <a:r>
              <a:rPr lang="en-NZ" sz="1800" smtClean="0">
                <a:solidFill>
                  <a:srgbClr val="5F5F5F"/>
                </a:solidFill>
                <a:latin typeface="Calibri" pitchFamily="-65" charset="0"/>
                <a:cs typeface="Times New Roman" pitchFamily="-65" charset="0"/>
              </a:rPr>
              <a:t>The Commission usually succeeds in obtaining significant court-imposed penalties against companies that engage in anti-competitive conduct directed at New Zealand consumers. </a:t>
            </a:r>
          </a:p>
          <a:p>
            <a:pPr>
              <a:defRPr/>
            </a:pPr>
            <a:endParaRPr lang="en-NZ" sz="1800" smtClean="0">
              <a:solidFill>
                <a:srgbClr val="5F5F5F"/>
              </a:solidFill>
              <a:latin typeface="Calibri" pitchFamily="-65" charset="0"/>
              <a:cs typeface="Times New Roman" pitchFamily="-65" charset="0"/>
            </a:endParaRPr>
          </a:p>
          <a:p>
            <a:pPr>
              <a:defRPr/>
            </a:pPr>
            <a:r>
              <a:rPr lang="en-NZ" sz="1800" smtClean="0">
                <a:solidFill>
                  <a:srgbClr val="5F5F5F"/>
                </a:solidFill>
                <a:latin typeface="Calibri" pitchFamily="-65" charset="0"/>
                <a:cs typeface="Times New Roman" pitchFamily="-65" charset="0"/>
              </a:rPr>
              <a:t>It is often more timely and cost effective to stop harmful business conduct and achieve appropriate compensation for consumers through settlements, rather than through the courts. </a:t>
            </a:r>
          </a:p>
          <a:p>
            <a:pPr>
              <a:defRPr/>
            </a:pPr>
            <a:endParaRPr lang="en-NZ" sz="1800" smtClean="0">
              <a:solidFill>
                <a:srgbClr val="5F5F5F"/>
              </a:solidFill>
              <a:latin typeface="Calibri" pitchFamily="-65" charset="0"/>
              <a:cs typeface="Times New Roman" pitchFamily="-65" charset="0"/>
            </a:endParaRPr>
          </a:p>
          <a:p>
            <a:pPr>
              <a:defRPr/>
            </a:pPr>
            <a:r>
              <a:rPr lang="en-NZ" sz="1800" smtClean="0">
                <a:solidFill>
                  <a:srgbClr val="5F5F5F"/>
                </a:solidFill>
                <a:latin typeface="Calibri" pitchFamily="-65" charset="0"/>
                <a:cs typeface="Times New Roman" pitchFamily="-65" charset="0"/>
              </a:rPr>
              <a:t>Businesses need to ensure that their staff comply with the Commerce Act, as breaches of the Act can cost the company both in penalties and damaged reputation.</a:t>
            </a:r>
          </a:p>
        </p:txBody>
      </p:sp>
    </p:spTree>
    <p:extLst>
      <p:ext uri="{BB962C8B-B14F-4D97-AF65-F5344CB8AC3E}">
        <p14:creationId xmlns:p14="http://schemas.microsoft.com/office/powerpoint/2010/main" val="112505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lecommunications Act messages">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Telecommunications Act messages</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694113"/>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A competitive telecommunications sector underpins economic growth and productivity. The Telecommunications Act focuses on promoting competition for the benefit of end users – both businesses and consumers.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regulate access to monopoly networks to enable new participants to enter into the telecommunications markets. New entry into telecommunications markets supports increased competition. We also review existing regulation to see whether it should be removed where competition is occurring.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are very open in all of our consultation processes and engagement with the telecommunications industry. As well as through formal consultation processes, we actively engage with the industry to ensure that we are up to date with current technology and market developments. </a:t>
            </a:r>
          </a:p>
        </p:txBody>
      </p:sp>
    </p:spTree>
    <p:extLst>
      <p:ext uri="{BB962C8B-B14F-4D97-AF65-F5344CB8AC3E}">
        <p14:creationId xmlns:p14="http://schemas.microsoft.com/office/powerpoint/2010/main" val="41621811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 4 messages 1">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Part 4 messages 1</a:t>
            </a:r>
          </a:p>
        </p:txBody>
      </p:sp>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488950" y="1844675"/>
            <a:ext cx="8928100" cy="2862263"/>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Under Part 4 of the Commerce Act we regulate markets where there is little or no competition and little prospect of future competition. The monopoly services we regulate involve infrastructure that is central to the effective functioning of New Zealand’s economy. We are focused on the long term because investment in the major infrastructure that we regulate is long term in nature.  </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Through regulation of monopoly businesses we aim to ensure there is an appropriate balance between providing incentives for suppliers to invest in their regulated services, and ensuring that consumers and businesses are being charged prices that are better aligned with the cost of the services they receive.</a:t>
            </a:r>
          </a:p>
        </p:txBody>
      </p:sp>
    </p:spTree>
    <p:extLst>
      <p:ext uri="{BB962C8B-B14F-4D97-AF65-F5344CB8AC3E}">
        <p14:creationId xmlns:p14="http://schemas.microsoft.com/office/powerpoint/2010/main" val="16250536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 4 messages 2">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Part 4 messages 2</a:t>
            </a:r>
          </a:p>
        </p:txBody>
      </p:sp>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488950" y="1844675"/>
            <a:ext cx="8928100" cy="230822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dirty="0">
                <a:solidFill>
                  <a:srgbClr val="5F5F5F"/>
                </a:solidFill>
                <a:latin typeface="Calibri" charset="0"/>
                <a:cs typeface="Times New Roman" charset="0"/>
              </a:rPr>
              <a:t>We aim to promote increased certainty for regulated businesses. Certainty will increase over time as the new regime is implemented and better understood. Input methodologies are one means of promoting certainty. Input methodologies set upfront rules and processes that we apply when we regulate. </a:t>
            </a:r>
          </a:p>
          <a:p>
            <a:endParaRPr lang="en-NZ" dirty="0">
              <a:solidFill>
                <a:srgbClr val="5F5F5F"/>
              </a:solidFill>
              <a:latin typeface="Calibri" charset="0"/>
              <a:cs typeface="Times New Roman" charset="0"/>
            </a:endParaRPr>
          </a:p>
          <a:p>
            <a:r>
              <a:rPr lang="en-NZ" dirty="0">
                <a:solidFill>
                  <a:srgbClr val="5F5F5F"/>
                </a:solidFill>
                <a:latin typeface="Calibri" charset="0"/>
                <a:cs typeface="Times New Roman" charset="0"/>
              </a:rPr>
              <a:t>We are very open in all of our consultation processes and engagement with industry. As well as formal consultation processes, we actively engage with the industry to ensure that we are up to date with current technology and market developments. </a:t>
            </a:r>
          </a:p>
        </p:txBody>
      </p:sp>
    </p:spTree>
    <p:extLst>
      <p:ext uri="{BB962C8B-B14F-4D97-AF65-F5344CB8AC3E}">
        <p14:creationId xmlns:p14="http://schemas.microsoft.com/office/powerpoint/2010/main" val="25356331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R Act messages">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7688"/>
            <a:ext cx="8856663" cy="461962"/>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DIR Act messages</a:t>
            </a:r>
          </a:p>
        </p:txBody>
      </p:sp>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488950" y="1844675"/>
            <a:ext cx="8928100" cy="230822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Dairying is an important industry to the New Zealand economy. The Commission plays a key role in monitoring and encouraging competition in dairy markets.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oversee contestability in the industry through the entry and expansion of other dairy processors besides Fonterra and can intervene in disputes over access to Fonterra’s raw milk supply.</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We also monitor the price Fonterra pays farmers for milk, to provide transparency.</a:t>
            </a:r>
          </a:p>
        </p:txBody>
      </p:sp>
    </p:spTree>
    <p:extLst>
      <p:ext uri="{BB962C8B-B14F-4D97-AF65-F5344CB8AC3E}">
        <p14:creationId xmlns:p14="http://schemas.microsoft.com/office/powerpoint/2010/main" val="34805199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itled 1">
    <p:spTree>
      <p:nvGrpSpPr>
        <p:cNvPr id="1" name=""/>
        <p:cNvGrpSpPr/>
        <p:nvPr/>
      </p:nvGrpSpPr>
      <p:grpSpPr>
        <a:xfrm>
          <a:off x="0" y="0"/>
          <a:ext cx="0" cy="0"/>
          <a:chOff x="0" y="0"/>
          <a:chExt cx="0" cy="0"/>
        </a:xfrm>
      </p:grpSpPr>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9" name="Content Placeholder 7"/>
          <p:cNvSpPr>
            <a:spLocks noGrp="1"/>
          </p:cNvSpPr>
          <p:nvPr>
            <p:ph sz="quarter" idx="13"/>
          </p:nvPr>
        </p:nvSpPr>
        <p:spPr>
          <a:xfrm>
            <a:off x="488504" y="1844824"/>
            <a:ext cx="8928992" cy="4104456"/>
          </a:xfrm>
        </p:spPr>
        <p:txBody>
          <a:bodyPr/>
          <a:lstStyle>
            <a:lvl1pPr>
              <a:defRPr sz="2800"/>
            </a:lvl1pPr>
            <a:lvl2pPr>
              <a:spcBef>
                <a:spcPts val="300"/>
              </a:spcBef>
              <a:spcAft>
                <a:spcPts val="600"/>
              </a:spcAft>
              <a:defRPr sz="2800"/>
            </a:lvl2pPr>
            <a:lvl3pPr>
              <a:spcBef>
                <a:spcPts val="300"/>
              </a:spcBef>
              <a:spcAft>
                <a:spcPts val="300"/>
              </a:spcAft>
              <a:defRPr sz="2400"/>
            </a:lvl3pPr>
            <a:lvl4pPr>
              <a:spcBef>
                <a:spcPts val="300"/>
              </a:spcBef>
              <a:spcAft>
                <a:spcPts val="300"/>
              </a:spcAft>
              <a:defRPr sz="2000"/>
            </a:lvl4pPr>
            <a:lvl5pPr>
              <a:spcBef>
                <a:spcPts val="30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4"/>
          <p:cNvSpPr>
            <a:spLocks noGrp="1"/>
          </p:cNvSpPr>
          <p:nvPr>
            <p:ph type="body" sz="quarter" idx="10"/>
          </p:nvPr>
        </p:nvSpPr>
        <p:spPr>
          <a:xfrm>
            <a:off x="488504" y="548680"/>
            <a:ext cx="7131496" cy="457200"/>
          </a:xfrm>
          <a:prstGeom prst="rect">
            <a:avLst/>
          </a:prstGeom>
          <a:noFill/>
        </p:spPr>
        <p:txBody>
          <a:bodyPr anchor="ctr"/>
          <a:lstStyle>
            <a:lvl1pPr marL="0" indent="0">
              <a:buFontTx/>
              <a:buNone/>
              <a:defRPr sz="3600" b="0" cap="none" baseline="0">
                <a:solidFill>
                  <a:schemeClr val="tx2">
                    <a:lumMod val="85000"/>
                    <a:lumOff val="15000"/>
                  </a:schemeClr>
                </a:solidFill>
                <a:latin typeface="Calibri" pitchFamily="34" charset="0"/>
              </a:defRPr>
            </a:lvl1pPr>
          </a:lstStyle>
          <a:p>
            <a:pPr lvl="0"/>
            <a:r>
              <a:rPr lang="en-US" smtClean="0"/>
              <a:t>Click to edit Master text styles</a:t>
            </a:r>
          </a:p>
        </p:txBody>
      </p:sp>
      <p:sp>
        <p:nvSpPr>
          <p:cNvPr id="5" name="Slide Number Placeholder 5"/>
          <p:cNvSpPr>
            <a:spLocks noGrp="1"/>
          </p:cNvSpPr>
          <p:nvPr>
            <p:ph type="sldNum" sz="quarter" idx="14"/>
          </p:nvPr>
        </p:nvSpPr>
        <p:spPr/>
        <p:txBody>
          <a:bodyPr/>
          <a:lstStyle>
            <a:lvl1pPr>
              <a:defRPr/>
            </a:lvl1pPr>
          </a:lstStyle>
          <a:p>
            <a:fld id="{0EE8D74E-EE06-3548-838D-F710F66820A0}" type="slidenum">
              <a:rPr lang="en-US"/>
              <a:pPr/>
              <a:t>‹#›</a:t>
            </a:fld>
            <a:endParaRPr lang="en-US"/>
          </a:p>
        </p:txBody>
      </p:sp>
    </p:spTree>
    <p:extLst>
      <p:ext uri="{BB962C8B-B14F-4D97-AF65-F5344CB8AC3E}">
        <p14:creationId xmlns:p14="http://schemas.microsoft.com/office/powerpoint/2010/main" val="2963343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itled with image">
    <p:spTree>
      <p:nvGrpSpPr>
        <p:cNvPr id="1" name=""/>
        <p:cNvGrpSpPr/>
        <p:nvPr/>
      </p:nvGrpSpPr>
      <p:grpSpPr>
        <a:xfrm>
          <a:off x="0" y="0"/>
          <a:ext cx="0" cy="0"/>
          <a:chOff x="0" y="0"/>
          <a:chExt cx="0" cy="0"/>
        </a:xfrm>
      </p:grpSpPr>
      <p:cxnSp>
        <p:nvCxnSpPr>
          <p:cNvPr id="5" name="Straight Connector 4"/>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3"/>
          </p:nvPr>
        </p:nvSpPr>
        <p:spPr>
          <a:xfrm>
            <a:off x="7113588" y="1854387"/>
            <a:ext cx="2303462" cy="4084136"/>
          </a:xfrm>
          <a:prstGeom prst="rect">
            <a:avLst/>
          </a:prstGeom>
        </p:spPr>
        <p:txBody>
          <a:bodyPr rtlCol="0">
            <a:noAutofit/>
          </a:bodyPr>
          <a:lstStyle/>
          <a:p>
            <a:pPr lvl="0"/>
            <a:r>
              <a:rPr lang="en-US" noProof="0" smtClean="0"/>
              <a:t>Click icon to add picture</a:t>
            </a:r>
            <a:endParaRPr lang="en-NZ" noProof="0"/>
          </a:p>
        </p:txBody>
      </p:sp>
      <p:sp>
        <p:nvSpPr>
          <p:cNvPr id="8" name="Content Placeholder 7"/>
          <p:cNvSpPr>
            <a:spLocks noGrp="1"/>
          </p:cNvSpPr>
          <p:nvPr>
            <p:ph sz="quarter" idx="15"/>
          </p:nvPr>
        </p:nvSpPr>
        <p:spPr>
          <a:xfrm>
            <a:off x="488504" y="1844824"/>
            <a:ext cx="6217096" cy="4104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24"/>
          <p:cNvSpPr>
            <a:spLocks noGrp="1"/>
          </p:cNvSpPr>
          <p:nvPr>
            <p:ph type="body" sz="quarter" idx="10"/>
          </p:nvPr>
        </p:nvSpPr>
        <p:spPr>
          <a:xfrm>
            <a:off x="488504" y="548680"/>
            <a:ext cx="7131496" cy="457200"/>
          </a:xfrm>
          <a:prstGeom prst="rect">
            <a:avLst/>
          </a:prstGeom>
          <a:noFill/>
        </p:spPr>
        <p:txBody>
          <a:bodyPr anchor="ctr"/>
          <a:lstStyle>
            <a:lvl1pPr marL="0" indent="0">
              <a:buFontTx/>
              <a:buNone/>
              <a:defRPr sz="2400" b="0" cap="none" baseline="0">
                <a:solidFill>
                  <a:schemeClr val="accent5"/>
                </a:solidFill>
                <a:latin typeface="Calibri" pitchFamily="34" charset="0"/>
              </a:defRPr>
            </a:lvl1pPr>
          </a:lstStyle>
          <a:p>
            <a:pPr lvl="0"/>
            <a:r>
              <a:rPr lang="en-US" smtClean="0"/>
              <a:t>Click to edit Master text styles</a:t>
            </a:r>
          </a:p>
        </p:txBody>
      </p:sp>
      <p:sp>
        <p:nvSpPr>
          <p:cNvPr id="7" name="Slide Number Placeholder 5"/>
          <p:cNvSpPr>
            <a:spLocks noGrp="1"/>
          </p:cNvSpPr>
          <p:nvPr>
            <p:ph type="sldNum" sz="quarter" idx="16"/>
          </p:nvPr>
        </p:nvSpPr>
        <p:spPr/>
        <p:txBody>
          <a:bodyPr/>
          <a:lstStyle>
            <a:lvl1pPr>
              <a:defRPr/>
            </a:lvl1pPr>
          </a:lstStyle>
          <a:p>
            <a:fld id="{A6C2C8C9-3093-6A4C-9618-8E2D5EA1C04F}" type="slidenum">
              <a:rPr lang="en-US"/>
              <a:pPr/>
              <a:t>‹#›</a:t>
            </a:fld>
            <a:endParaRPr lang="en-US"/>
          </a:p>
        </p:txBody>
      </p:sp>
    </p:spTree>
    <p:extLst>
      <p:ext uri="{BB962C8B-B14F-4D97-AF65-F5344CB8AC3E}">
        <p14:creationId xmlns:p14="http://schemas.microsoft.com/office/powerpoint/2010/main" val="641287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d with leader">
    <p:spTree>
      <p:nvGrpSpPr>
        <p:cNvPr id="1" name=""/>
        <p:cNvGrpSpPr/>
        <p:nvPr/>
      </p:nvGrpSpPr>
      <p:grpSpPr>
        <a:xfrm>
          <a:off x="0" y="0"/>
          <a:ext cx="0" cy="0"/>
          <a:chOff x="0" y="0"/>
          <a:chExt cx="0" cy="0"/>
        </a:xfrm>
      </p:grpSpPr>
      <p:cxnSp>
        <p:nvCxnSpPr>
          <p:cNvPr id="5" name="Straight Connector 4"/>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7" name="Text Placeholder 26"/>
          <p:cNvSpPr>
            <a:spLocks noGrp="1"/>
          </p:cNvSpPr>
          <p:nvPr>
            <p:ph type="body" sz="quarter" idx="11"/>
          </p:nvPr>
        </p:nvSpPr>
        <p:spPr>
          <a:xfrm>
            <a:off x="488504" y="1844824"/>
            <a:ext cx="8928992" cy="457200"/>
          </a:xfrm>
          <a:prstGeom prst="rect">
            <a:avLst/>
          </a:prstGeom>
        </p:spPr>
        <p:txBody>
          <a:bodyPr/>
          <a:lstStyle>
            <a:lvl1pPr marL="0" indent="0">
              <a:spcBef>
                <a:spcPts val="0"/>
              </a:spcBef>
              <a:spcAft>
                <a:spcPts val="1200"/>
              </a:spcAft>
              <a:buFontTx/>
              <a:buNone/>
              <a:defRPr sz="1800" cap="none" baseline="0">
                <a:solidFill>
                  <a:schemeClr val="accent5"/>
                </a:solidFill>
                <a:latin typeface="Calibri" pitchFamily="34" charset="0"/>
                <a:cs typeface="Times New Roman" pitchFamily="18" charset="0"/>
              </a:defRPr>
            </a:lvl1pPr>
            <a:lvl2pPr marL="0" indent="0">
              <a:spcBef>
                <a:spcPts val="0"/>
              </a:spcBef>
              <a:spcAft>
                <a:spcPts val="1200"/>
              </a:spcAft>
              <a:buFontTx/>
              <a:buNone/>
              <a:defRPr sz="1800">
                <a:latin typeface="Times New Roman" pitchFamily="18" charset="0"/>
                <a:cs typeface="Times New Roman" pitchFamily="18" charset="0"/>
              </a:defRPr>
            </a:lvl2pPr>
            <a:lvl3pPr marL="0" indent="457200" defTabSz="914400">
              <a:spcBef>
                <a:spcPts val="0"/>
              </a:spcBef>
              <a:spcAft>
                <a:spcPts val="600"/>
              </a:spcAft>
              <a:buClr>
                <a:srgbClr val="BF311A"/>
              </a:buClr>
              <a:buFont typeface="Times New Roman" pitchFamily="18" charset="0"/>
              <a:buChar char="→"/>
              <a:tabLst>
                <a:tab pos="914400" algn="l"/>
              </a:tabLst>
              <a:defRPr sz="1800">
                <a:latin typeface="Times New Roman" pitchFamily="18" charset="0"/>
                <a:cs typeface="Times New Roman" pitchFamily="18" charset="0"/>
              </a:defRPr>
            </a:lvl3pPr>
          </a:lstStyle>
          <a:p>
            <a:pPr lvl="0"/>
            <a:r>
              <a:rPr lang="en-US" smtClean="0"/>
              <a:t>Click to edit Master text styles</a:t>
            </a:r>
          </a:p>
        </p:txBody>
      </p:sp>
      <p:sp>
        <p:nvSpPr>
          <p:cNvPr id="8" name="Content Placeholder 7"/>
          <p:cNvSpPr>
            <a:spLocks noGrp="1"/>
          </p:cNvSpPr>
          <p:nvPr>
            <p:ph sz="quarter" idx="13"/>
          </p:nvPr>
        </p:nvSpPr>
        <p:spPr>
          <a:xfrm>
            <a:off x="488505" y="2492896"/>
            <a:ext cx="8928992" cy="34563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24"/>
          <p:cNvSpPr>
            <a:spLocks noGrp="1"/>
          </p:cNvSpPr>
          <p:nvPr>
            <p:ph type="body" sz="quarter" idx="10"/>
          </p:nvPr>
        </p:nvSpPr>
        <p:spPr>
          <a:xfrm>
            <a:off x="488504" y="548680"/>
            <a:ext cx="7131496" cy="457200"/>
          </a:xfrm>
          <a:prstGeom prst="rect">
            <a:avLst/>
          </a:prstGeom>
          <a:noFill/>
        </p:spPr>
        <p:txBody>
          <a:bodyPr anchor="ctr"/>
          <a:lstStyle>
            <a:lvl1pPr marL="0" indent="0">
              <a:buFontTx/>
              <a:buNone/>
              <a:defRPr sz="2400" b="0" cap="none" baseline="0">
                <a:solidFill>
                  <a:schemeClr val="accent5"/>
                </a:solidFill>
                <a:latin typeface="Calibri" pitchFamily="34" charset="0"/>
              </a:defRPr>
            </a:lvl1pPr>
          </a:lstStyle>
          <a:p>
            <a:pPr lvl="0"/>
            <a:r>
              <a:rPr lang="en-US" smtClean="0"/>
              <a:t>Click to edit Master text styles</a:t>
            </a:r>
          </a:p>
        </p:txBody>
      </p:sp>
      <p:sp>
        <p:nvSpPr>
          <p:cNvPr id="7" name="Slide Number Placeholder 5"/>
          <p:cNvSpPr>
            <a:spLocks noGrp="1"/>
          </p:cNvSpPr>
          <p:nvPr>
            <p:ph type="sldNum" sz="quarter" idx="14"/>
          </p:nvPr>
        </p:nvSpPr>
        <p:spPr/>
        <p:txBody>
          <a:bodyPr/>
          <a:lstStyle>
            <a:lvl1pPr>
              <a:defRPr/>
            </a:lvl1pPr>
          </a:lstStyle>
          <a:p>
            <a:fld id="{EB3728EF-C07A-784C-8BE4-C81742A7590B}" type="slidenum">
              <a:rPr lang="en-US"/>
              <a:pPr/>
              <a:t>‹#›</a:t>
            </a:fld>
            <a:endParaRPr lang="en-US"/>
          </a:p>
        </p:txBody>
      </p:sp>
    </p:spTree>
    <p:extLst>
      <p:ext uri="{BB962C8B-B14F-4D97-AF65-F5344CB8AC3E}">
        <p14:creationId xmlns:p14="http://schemas.microsoft.com/office/powerpoint/2010/main" val="1727732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itled 2">
    <p:spTree>
      <p:nvGrpSpPr>
        <p:cNvPr id="1" name=""/>
        <p:cNvGrpSpPr/>
        <p:nvPr/>
      </p:nvGrpSpPr>
      <p:grpSpPr>
        <a:xfrm>
          <a:off x="0" y="0"/>
          <a:ext cx="0" cy="0"/>
          <a:chOff x="0" y="0"/>
          <a:chExt cx="0" cy="0"/>
        </a:xfrm>
      </p:grpSpPr>
      <p:cxnSp>
        <p:nvCxnSpPr>
          <p:cNvPr id="4" name="Straight Connector 3"/>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659606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24"/>
          <p:cNvSpPr>
            <a:spLocks noGrp="1"/>
          </p:cNvSpPr>
          <p:nvPr>
            <p:ph type="body" sz="quarter" idx="11"/>
          </p:nvPr>
        </p:nvSpPr>
        <p:spPr>
          <a:xfrm>
            <a:off x="488504" y="548680"/>
            <a:ext cx="7131496" cy="457200"/>
          </a:xfrm>
          <a:prstGeom prst="rect">
            <a:avLst/>
          </a:prstGeom>
          <a:noFill/>
        </p:spPr>
        <p:txBody>
          <a:bodyPr anchor="ctr"/>
          <a:lstStyle>
            <a:lvl1pPr marL="0" indent="0">
              <a:buFontTx/>
              <a:buNone/>
              <a:defRPr sz="2400" b="0" cap="none" baseline="0">
                <a:solidFill>
                  <a:schemeClr val="accent5"/>
                </a:solidFill>
                <a:latin typeface="Calibri" pitchFamily="34" charset="0"/>
              </a:defRPr>
            </a:lvl1pPr>
          </a:lstStyle>
          <a:p>
            <a:pPr lvl="0"/>
            <a:r>
              <a:rPr lang="en-US" smtClean="0"/>
              <a:t>Click to edit Master text styles</a:t>
            </a:r>
          </a:p>
        </p:txBody>
      </p:sp>
      <p:sp>
        <p:nvSpPr>
          <p:cNvPr id="13" name="Content Placeholder 12"/>
          <p:cNvSpPr>
            <a:spLocks noGrp="1"/>
          </p:cNvSpPr>
          <p:nvPr>
            <p:ph sz="quarter" idx="18"/>
          </p:nvPr>
        </p:nvSpPr>
        <p:spPr>
          <a:xfrm>
            <a:off x="488504" y="1844675"/>
            <a:ext cx="8896350" cy="410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67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Untitled">
    <p:spTree>
      <p:nvGrpSpPr>
        <p:cNvPr id="1" name=""/>
        <p:cNvGrpSpPr/>
        <p:nvPr/>
      </p:nvGrpSpPr>
      <p:grpSpPr>
        <a:xfrm>
          <a:off x="0" y="0"/>
          <a:ext cx="0" cy="0"/>
          <a:chOff x="0" y="0"/>
          <a:chExt cx="0" cy="0"/>
        </a:xfrm>
      </p:grpSpPr>
      <p:cxnSp>
        <p:nvCxnSpPr>
          <p:cNvPr id="3" name="Straight Connector 2"/>
          <p:cNvCxnSpPr/>
          <p:nvPr userDrawn="1"/>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0" y="659606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9" name="Content Placeholder 6"/>
          <p:cNvSpPr>
            <a:spLocks noGrp="1"/>
          </p:cNvSpPr>
          <p:nvPr>
            <p:ph sz="quarter" idx="11"/>
          </p:nvPr>
        </p:nvSpPr>
        <p:spPr>
          <a:xfrm>
            <a:off x="457200" y="765175"/>
            <a:ext cx="8928100" cy="5327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69300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us page">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Contact us</a:t>
            </a:r>
          </a:p>
        </p:txBody>
      </p:sp>
      <p:sp>
        <p:nvSpPr>
          <p:cNvPr id="4" name="TextBox 3"/>
          <p:cNvSpPr txBox="1">
            <a:spLocks noChangeArrowheads="1"/>
          </p:cNvSpPr>
          <p:nvPr userDrawn="1"/>
        </p:nvSpPr>
        <p:spPr bwMode="auto">
          <a:xfrm>
            <a:off x="488950" y="2509838"/>
            <a:ext cx="4910138" cy="1816100"/>
          </a:xfrm>
          <a:prstGeom prst="rect">
            <a:avLst/>
          </a:prstGeom>
          <a:noFill/>
          <a:ln>
            <a:noFill/>
          </a:ln>
          <a:extLst/>
        </p:spPr>
        <p:txBody>
          <a:bodyP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z="1600" smtClean="0">
                <a:solidFill>
                  <a:srgbClr val="5F5F5F"/>
                </a:solidFill>
                <a:latin typeface="Calibri" pitchFamily="-65" charset="0"/>
                <a:cs typeface="+mn-cs"/>
              </a:rPr>
              <a:t>CALL	the Contact Centre on </a:t>
            </a:r>
            <a:r>
              <a:rPr lang="en-US" sz="1600" b="1" smtClean="0">
                <a:solidFill>
                  <a:srgbClr val="5F5F5F"/>
                </a:solidFill>
                <a:latin typeface="Calibri" pitchFamily="-65" charset="0"/>
                <a:cs typeface="+mn-cs"/>
              </a:rPr>
              <a:t>0800 943 600</a:t>
            </a:r>
          </a:p>
          <a:p>
            <a:pPr eaLnBrk="1" hangingPunct="1">
              <a:defRPr/>
            </a:pPr>
            <a:endParaRPr lang="en-US" sz="1600" smtClean="0">
              <a:solidFill>
                <a:srgbClr val="5F5F5F"/>
              </a:solidFill>
              <a:latin typeface="Calibri" pitchFamily="-65" charset="0"/>
              <a:cs typeface="+mn-cs"/>
            </a:endParaRPr>
          </a:p>
          <a:p>
            <a:pPr eaLnBrk="1" hangingPunct="1">
              <a:defRPr/>
            </a:pPr>
            <a:r>
              <a:rPr lang="en-US" sz="1600" smtClean="0">
                <a:solidFill>
                  <a:srgbClr val="5F5F5F"/>
                </a:solidFill>
                <a:latin typeface="Calibri" pitchFamily="-65" charset="0"/>
                <a:cs typeface="+mn-cs"/>
              </a:rPr>
              <a:t>WRITE	to Contact Centre, PO Box 2351, Wellington</a:t>
            </a:r>
          </a:p>
          <a:p>
            <a:pPr eaLnBrk="1" hangingPunct="1">
              <a:defRPr/>
            </a:pPr>
            <a:endParaRPr lang="en-US" sz="1600" smtClean="0">
              <a:solidFill>
                <a:srgbClr val="5F5F5F"/>
              </a:solidFill>
              <a:latin typeface="Calibri" pitchFamily="-65" charset="0"/>
              <a:cs typeface="+mn-cs"/>
            </a:endParaRPr>
          </a:p>
          <a:p>
            <a:pPr eaLnBrk="1" hangingPunct="1">
              <a:defRPr/>
            </a:pPr>
            <a:r>
              <a:rPr lang="en-US" sz="1600" smtClean="0">
                <a:solidFill>
                  <a:srgbClr val="5F5F5F"/>
                </a:solidFill>
                <a:latin typeface="Calibri" pitchFamily="-65" charset="0"/>
                <a:cs typeface="+mn-cs"/>
              </a:rPr>
              <a:t>EMAIL	</a:t>
            </a:r>
            <a:r>
              <a:rPr lang="en-US" sz="1600" smtClean="0">
                <a:solidFill>
                  <a:srgbClr val="5F5F5F"/>
                </a:solidFill>
                <a:latin typeface="Calibri" pitchFamily="-65" charset="0"/>
                <a:cs typeface="+mn-cs"/>
                <a:hlinkClick r:id="rId3"/>
              </a:rPr>
              <a:t>contact@comcom.govt.nz</a:t>
            </a:r>
            <a:endParaRPr lang="en-US" sz="1600" smtClean="0">
              <a:solidFill>
                <a:srgbClr val="5F5F5F"/>
              </a:solidFill>
              <a:latin typeface="Calibri" pitchFamily="-65" charset="0"/>
              <a:cs typeface="+mn-cs"/>
            </a:endParaRPr>
          </a:p>
          <a:p>
            <a:pPr eaLnBrk="1" hangingPunct="1">
              <a:defRPr/>
            </a:pPr>
            <a:endParaRPr lang="en-US" sz="1600" smtClean="0">
              <a:solidFill>
                <a:srgbClr val="5F5F5F"/>
              </a:solidFill>
              <a:latin typeface="Calibri" pitchFamily="-65" charset="0"/>
              <a:cs typeface="+mn-cs"/>
            </a:endParaRPr>
          </a:p>
          <a:p>
            <a:pPr eaLnBrk="1" hangingPunct="1">
              <a:defRPr/>
            </a:pPr>
            <a:r>
              <a:rPr lang="en-US" sz="1600" smtClean="0">
                <a:solidFill>
                  <a:srgbClr val="5F5F5F"/>
                </a:solidFill>
                <a:latin typeface="Calibri" pitchFamily="-65" charset="0"/>
                <a:cs typeface="+mn-cs"/>
              </a:rPr>
              <a:t>VISIT	</a:t>
            </a:r>
            <a:r>
              <a:rPr lang="en-US" sz="1600" smtClean="0">
                <a:solidFill>
                  <a:srgbClr val="5F5F5F"/>
                </a:solidFill>
                <a:latin typeface="Calibri" pitchFamily="-65" charset="0"/>
                <a:cs typeface="+mn-cs"/>
                <a:hlinkClick r:id="rId4"/>
              </a:rPr>
              <a:t>www.comcom.govt.nz</a:t>
            </a:r>
            <a:endParaRPr lang="en-US" sz="1600" smtClean="0">
              <a:solidFill>
                <a:srgbClr val="5F5F5F"/>
              </a:solidFill>
              <a:latin typeface="Calibri" pitchFamily="-65" charset="0"/>
              <a:cs typeface="+mn-cs"/>
            </a:endParaRPr>
          </a:p>
        </p:txBody>
      </p:sp>
      <p:cxnSp>
        <p:nvCxnSpPr>
          <p:cNvPr id="5" name="Straight Connector 4"/>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5281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mission's purpose">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solidFill>
                  <a:srgbClr val="5F5F5F"/>
                </a:solidFill>
                <a:latin typeface="Calibri" charset="0"/>
              </a:rPr>
              <a:t>The Commission</a:t>
            </a:r>
            <a:r>
              <a:rPr lang="ja-JP" altLang="en-US" sz="2400">
                <a:solidFill>
                  <a:srgbClr val="5F5F5F"/>
                </a:solidFill>
                <a:latin typeface="Calibri" charset="0"/>
              </a:rPr>
              <a:t>’</a:t>
            </a:r>
            <a:r>
              <a:rPr lang="en-US" sz="2400">
                <a:solidFill>
                  <a:srgbClr val="5F5F5F"/>
                </a:solidFill>
                <a:latin typeface="Calibri" charset="0"/>
              </a:rPr>
              <a:t>s purpose</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416300"/>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The Commission’s work affects the lives of every New Zealander.</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Consumers benefit from better prices, choice and quality.</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Businesses benefit from a competitive environment that encourages innovation and investment.</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New Zealand as a whole benefits because businesses that thrive in a competitive domestic market are more competitive internationally, and more attractive to investors.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In sectors where there is little or no competition, we regulate so that profits are not excessive but there are still incentives to invest, and consumers benefit.</a:t>
            </a:r>
          </a:p>
        </p:txBody>
      </p:sp>
    </p:spTree>
    <p:extLst>
      <p:ext uri="{BB962C8B-B14F-4D97-AF65-F5344CB8AC3E}">
        <p14:creationId xmlns:p14="http://schemas.microsoft.com/office/powerpoint/2010/main" val="35328656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w we do it">
    <p:spTree>
      <p:nvGrpSpPr>
        <p:cNvPr id="1" name=""/>
        <p:cNvGrpSpPr/>
        <p:nvPr/>
      </p:nvGrpSpPr>
      <p:grpSpPr>
        <a:xfrm>
          <a:off x="0" y="0"/>
          <a:ext cx="0" cy="0"/>
          <a:chOff x="0" y="0"/>
          <a:chExt cx="0" cy="0"/>
        </a:xfrm>
      </p:grpSpPr>
      <p:pic>
        <p:nvPicPr>
          <p:cNvPr id="2" name="Picture 9" descr="comcom2.pn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62800" y="5943600"/>
            <a:ext cx="2170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488950" y="549275"/>
            <a:ext cx="8856663" cy="460375"/>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eaLnBrk="1" hangingPunct="1">
              <a:defRPr/>
            </a:pPr>
            <a:r>
              <a:rPr lang="en-US" smtClean="0">
                <a:solidFill>
                  <a:srgbClr val="5F5F5F"/>
                </a:solidFill>
                <a:latin typeface="Calibri" pitchFamily="-65" charset="0"/>
                <a:cs typeface="+mn-cs"/>
              </a:rPr>
              <a:t>How we do it</a:t>
            </a:r>
          </a:p>
        </p:txBody>
      </p:sp>
      <p:cxnSp>
        <p:nvCxnSpPr>
          <p:cNvPr id="4" name="Straight Connector 3"/>
          <p:cNvCxnSpPr/>
          <p:nvPr userDrawn="1"/>
        </p:nvCxnSpPr>
        <p:spPr>
          <a:xfrm>
            <a:off x="0" y="126841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488950" y="1844675"/>
            <a:ext cx="8928100" cy="3140075"/>
          </a:xfrm>
          <a:prstGeom prst="rect">
            <a:avLst/>
          </a:prstGeom>
          <a:noFill/>
          <a:ln>
            <a:noFill/>
          </a:ln>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NZ">
                <a:solidFill>
                  <a:srgbClr val="5F5F5F"/>
                </a:solidFill>
                <a:latin typeface="Calibri" charset="0"/>
                <a:cs typeface="Times New Roman" charset="0"/>
              </a:rPr>
              <a:t>We aim to improve business compliance with competition and consumer laws. We educate businesses about how to comply with the legislation we enforce, but when they don’t comply we can use a range of enforcement tools to change their behaviour, and where appropriate, seek penalties. By publicising the results of our enforcement actions we educate the wider business sector and consumers.</a:t>
            </a:r>
          </a:p>
          <a:p>
            <a:endParaRPr lang="en-NZ">
              <a:solidFill>
                <a:srgbClr val="5F5F5F"/>
              </a:solidFill>
              <a:latin typeface="Calibri" charset="0"/>
              <a:cs typeface="Times New Roman" charset="0"/>
            </a:endParaRPr>
          </a:p>
          <a:p>
            <a:r>
              <a:rPr lang="en-NZ">
                <a:solidFill>
                  <a:srgbClr val="5F5F5F"/>
                </a:solidFill>
                <a:latin typeface="Calibri" charset="0"/>
                <a:cs typeface="Times New Roman" charset="0"/>
              </a:rPr>
              <a:t>In markets where there is little or no competition, we aim to deliver targeted and effective regulation for the benefit of business and household consumers. We apply the regulatory tools available to us in a consistent and transparent way, using extensive consultation to inform our decisions. Regulated businesses are encouraged to comply with the regimes’ obligations, and where they do not comply we will take action. </a:t>
            </a:r>
          </a:p>
        </p:txBody>
      </p:sp>
    </p:spTree>
    <p:extLst>
      <p:ext uri="{BB962C8B-B14F-4D97-AF65-F5344CB8AC3E}">
        <p14:creationId xmlns:p14="http://schemas.microsoft.com/office/powerpoint/2010/main" val="3926497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2"/>
            </a:gs>
          </a:gsLst>
          <a:lin ang="5400000" scaled="0"/>
          <a:tileRect/>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260350"/>
            <a:ext cx="9906000" cy="1588"/>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596063"/>
            <a:ext cx="9906000" cy="1587"/>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1028" name="Picture 2"/>
          <p:cNvPicPr>
            <a:picLocks noChangeAspect="1" noChangeArrowheads="1"/>
          </p:cNvPicPr>
          <p:nvPr/>
        </p:nvPicPr>
        <p:blipFill>
          <a:blip r:embed="rId20" cstate="email">
            <a:extLst>
              <a:ext uri="{28A0092B-C50C-407E-A947-70E740481C1C}">
                <a14:useLocalDpi xmlns:a14="http://schemas.microsoft.com/office/drawing/2010/main" val="0"/>
              </a:ext>
            </a:extLst>
          </a:blip>
          <a:stretch>
            <a:fillRect/>
          </a:stretch>
        </p:blipFill>
        <p:spPr bwMode="auto">
          <a:xfrm>
            <a:off x="7802563" y="574865"/>
            <a:ext cx="1816100" cy="5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a:spLocks noGrp="1"/>
          </p:cNvSpPr>
          <p:nvPr>
            <p:ph type="sldNum" sz="quarter" idx="4"/>
          </p:nvPr>
        </p:nvSpPr>
        <p:spPr>
          <a:xfrm>
            <a:off x="0" y="6492875"/>
            <a:ext cx="52546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C00000"/>
                </a:solidFill>
              </a:defRPr>
            </a:lvl1pPr>
          </a:lstStyle>
          <a:p>
            <a:fld id="{45E83D3B-5E44-0544-9D78-54431E96D4FA}" type="slidenum">
              <a:rPr lang="en-US"/>
              <a:pPr/>
              <a:t>‹#›</a:t>
            </a:fld>
            <a:endParaRPr lang="en-US"/>
          </a:p>
        </p:txBody>
      </p:sp>
      <p:sp>
        <p:nvSpPr>
          <p:cNvPr id="1030" name="Title Placeholder 9"/>
          <p:cNvSpPr>
            <a:spLocks noGrp="1"/>
          </p:cNvSpPr>
          <p:nvPr>
            <p:ph type="title"/>
          </p:nvPr>
        </p:nvSpPr>
        <p:spPr bwMode="auto">
          <a:xfrm>
            <a:off x="488950" y="574675"/>
            <a:ext cx="891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1" name="Text Placeholder 10"/>
          <p:cNvSpPr>
            <a:spLocks noGrp="1"/>
          </p:cNvSpPr>
          <p:nvPr>
            <p:ph type="body" idx="1"/>
          </p:nvPr>
        </p:nvSpPr>
        <p:spPr bwMode="auto">
          <a:xfrm>
            <a:off x="488950" y="18288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1"/>
          <p:cNvSpPr/>
          <p:nvPr/>
        </p:nvSpPr>
        <p:spPr>
          <a:xfrm>
            <a:off x="7699572" y="543471"/>
            <a:ext cx="201622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C:\Users\dianap\AppData\Local\Microsoft\Windows\Temporary Internet Files\Content.Outlook\J10GMA6S\ComComNZ-CMYK.JPG"/>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7802563" y="476672"/>
            <a:ext cx="1768525" cy="53400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6312" r:id="rId1"/>
    <p:sldLayoutId id="2147486313" r:id="rId2"/>
    <p:sldLayoutId id="2147486314" r:id="rId3"/>
    <p:sldLayoutId id="2147486315" r:id="rId4"/>
    <p:sldLayoutId id="2147486316" r:id="rId5"/>
    <p:sldLayoutId id="2147486317" r:id="rId6"/>
    <p:sldLayoutId id="2147486318" r:id="rId7"/>
    <p:sldLayoutId id="2147486319" r:id="rId8"/>
    <p:sldLayoutId id="2147486320" r:id="rId9"/>
    <p:sldLayoutId id="2147486321" r:id="rId10"/>
    <p:sldLayoutId id="2147486322" r:id="rId11"/>
    <p:sldLayoutId id="2147486323" r:id="rId12"/>
    <p:sldLayoutId id="2147486324" r:id="rId13"/>
    <p:sldLayoutId id="2147486325" r:id="rId14"/>
    <p:sldLayoutId id="2147486326" r:id="rId15"/>
    <p:sldLayoutId id="2147486327" r:id="rId16"/>
    <p:sldLayoutId id="2147486328" r:id="rId17"/>
    <p:sldLayoutId id="2147486329" r:id="rId18"/>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a:solidFill>
            <a:srgbClr val="262626"/>
          </a:solidFill>
          <a:latin typeface="+mj-lt"/>
          <a:ea typeface="ＭＳ Ｐゴシック" pitchFamily="25" charset="-128"/>
          <a:cs typeface="ＭＳ Ｐゴシック"/>
        </a:defRPr>
      </a:lvl1pPr>
      <a:lvl2pPr algn="l" rtl="0" eaLnBrk="1" fontAlgn="base" hangingPunct="1">
        <a:spcBef>
          <a:spcPct val="0"/>
        </a:spcBef>
        <a:spcAft>
          <a:spcPct val="0"/>
        </a:spcAft>
        <a:defRPr sz="2400">
          <a:solidFill>
            <a:srgbClr val="262626"/>
          </a:solidFill>
          <a:latin typeface="Calibri" pitchFamily="34" charset="0"/>
          <a:ea typeface="ＭＳ Ｐゴシック" pitchFamily="25" charset="-128"/>
          <a:cs typeface="ＭＳ Ｐゴシック"/>
        </a:defRPr>
      </a:lvl2pPr>
      <a:lvl3pPr algn="l" rtl="0" eaLnBrk="1" fontAlgn="base" hangingPunct="1">
        <a:spcBef>
          <a:spcPct val="0"/>
        </a:spcBef>
        <a:spcAft>
          <a:spcPct val="0"/>
        </a:spcAft>
        <a:defRPr sz="2400">
          <a:solidFill>
            <a:srgbClr val="262626"/>
          </a:solidFill>
          <a:latin typeface="Calibri" pitchFamily="34" charset="0"/>
          <a:ea typeface="ＭＳ Ｐゴシック" pitchFamily="25" charset="-128"/>
          <a:cs typeface="ＭＳ Ｐゴシック"/>
        </a:defRPr>
      </a:lvl3pPr>
      <a:lvl4pPr algn="l" rtl="0" eaLnBrk="1" fontAlgn="base" hangingPunct="1">
        <a:spcBef>
          <a:spcPct val="0"/>
        </a:spcBef>
        <a:spcAft>
          <a:spcPct val="0"/>
        </a:spcAft>
        <a:defRPr sz="2400">
          <a:solidFill>
            <a:srgbClr val="262626"/>
          </a:solidFill>
          <a:latin typeface="Calibri" pitchFamily="34" charset="0"/>
          <a:ea typeface="ＭＳ Ｐゴシック" pitchFamily="25" charset="-128"/>
          <a:cs typeface="ＭＳ Ｐゴシック"/>
        </a:defRPr>
      </a:lvl4pPr>
      <a:lvl5pPr algn="l" rtl="0" eaLnBrk="1" fontAlgn="base" hangingPunct="1">
        <a:spcBef>
          <a:spcPct val="0"/>
        </a:spcBef>
        <a:spcAft>
          <a:spcPct val="0"/>
        </a:spcAft>
        <a:defRPr sz="2400">
          <a:solidFill>
            <a:srgbClr val="262626"/>
          </a:solidFill>
          <a:latin typeface="Calibri" pitchFamily="34" charset="0"/>
          <a:ea typeface="ＭＳ Ｐゴシック" pitchFamily="25" charset="-128"/>
          <a:cs typeface="ＭＳ Ｐゴシック"/>
        </a:defRPr>
      </a:lvl5pPr>
      <a:lvl6pPr marL="457200" algn="ctr" rtl="0" eaLnBrk="1" fontAlgn="base" hangingPunct="1">
        <a:spcBef>
          <a:spcPct val="0"/>
        </a:spcBef>
        <a:spcAft>
          <a:spcPct val="0"/>
        </a:spcAft>
        <a:defRPr sz="4400">
          <a:solidFill>
            <a:schemeClr val="tx1"/>
          </a:solidFill>
          <a:latin typeface="Arial" charset="0"/>
          <a:ea typeface="ＭＳ Ｐゴシック" pitchFamily="25" charset="-128"/>
        </a:defRPr>
      </a:lvl6pPr>
      <a:lvl7pPr marL="914400" algn="ctr" rtl="0" eaLnBrk="1" fontAlgn="base" hangingPunct="1">
        <a:spcBef>
          <a:spcPct val="0"/>
        </a:spcBef>
        <a:spcAft>
          <a:spcPct val="0"/>
        </a:spcAft>
        <a:defRPr sz="4400">
          <a:solidFill>
            <a:schemeClr val="tx1"/>
          </a:solidFill>
          <a:latin typeface="Arial" charset="0"/>
          <a:ea typeface="ＭＳ Ｐゴシック" pitchFamily="25" charset="-128"/>
        </a:defRPr>
      </a:lvl7pPr>
      <a:lvl8pPr marL="1371600" algn="ctr" rtl="0" eaLnBrk="1" fontAlgn="base" hangingPunct="1">
        <a:spcBef>
          <a:spcPct val="0"/>
        </a:spcBef>
        <a:spcAft>
          <a:spcPct val="0"/>
        </a:spcAft>
        <a:defRPr sz="4400">
          <a:solidFill>
            <a:schemeClr val="tx1"/>
          </a:solidFill>
          <a:latin typeface="Arial" charset="0"/>
          <a:ea typeface="ＭＳ Ｐゴシック" pitchFamily="25" charset="-128"/>
        </a:defRPr>
      </a:lvl8pPr>
      <a:lvl9pPr marL="1828800" algn="ctr" rtl="0" eaLnBrk="1" fontAlgn="base" hangingPunct="1">
        <a:spcBef>
          <a:spcPct val="0"/>
        </a:spcBef>
        <a:spcAft>
          <a:spcPct val="0"/>
        </a:spcAft>
        <a:defRPr sz="4400">
          <a:solidFill>
            <a:schemeClr val="tx1"/>
          </a:solidFill>
          <a:latin typeface="Arial" charset="0"/>
          <a:ea typeface="ＭＳ Ｐゴシック" pitchFamily="25" charset="-128"/>
        </a:defRPr>
      </a:lvl9pPr>
    </p:titleStyle>
    <p:bodyStyle>
      <a:lvl1pPr marL="342900" indent="-342900" algn="l" rtl="0" eaLnBrk="1" fontAlgn="base" hangingPunct="1">
        <a:spcBef>
          <a:spcPct val="20000"/>
        </a:spcBef>
        <a:spcAft>
          <a:spcPct val="0"/>
        </a:spcAft>
        <a:buClr>
          <a:srgbClr val="BF2E1A"/>
        </a:buClr>
        <a:buFont typeface="Lucida Grande" charset="0"/>
        <a:defRPr sz="3200" kern="1200">
          <a:solidFill>
            <a:srgbClr val="262626"/>
          </a:solidFill>
          <a:latin typeface="+mn-lt"/>
          <a:ea typeface="ＭＳ Ｐゴシック" pitchFamily="25" charset="-128"/>
          <a:cs typeface="ＭＳ Ｐゴシック"/>
        </a:defRPr>
      </a:lvl1pPr>
      <a:lvl2pPr marL="742950" indent="-1101725" algn="l" rtl="0" eaLnBrk="1" fontAlgn="base" hangingPunct="1">
        <a:spcBef>
          <a:spcPct val="20000"/>
        </a:spcBef>
        <a:spcAft>
          <a:spcPct val="0"/>
        </a:spcAft>
        <a:buClr>
          <a:srgbClr val="BF2E1A"/>
        </a:buClr>
        <a:buFont typeface="Lucida Grande" charset="0"/>
        <a:buChar char="→"/>
        <a:defRPr sz="3200" kern="1200">
          <a:solidFill>
            <a:srgbClr val="262626"/>
          </a:solidFill>
          <a:latin typeface="+mn-lt"/>
          <a:ea typeface="ＭＳ Ｐゴシック" pitchFamily="25" charset="-128"/>
          <a:cs typeface="ＭＳ Ｐゴシック"/>
        </a:defRPr>
      </a:lvl2pPr>
      <a:lvl3pPr marL="611188" indent="-250825" algn="l" rtl="0" eaLnBrk="1" fontAlgn="base" hangingPunct="1">
        <a:spcBef>
          <a:spcPct val="20000"/>
        </a:spcBef>
        <a:spcAft>
          <a:spcPct val="0"/>
        </a:spcAft>
        <a:buClr>
          <a:srgbClr val="BF2E1A"/>
        </a:buClr>
        <a:buFont typeface="Arial" charset="0"/>
        <a:buChar char="•"/>
        <a:defRPr sz="2800" kern="1200">
          <a:solidFill>
            <a:srgbClr val="262626"/>
          </a:solidFill>
          <a:latin typeface="+mn-lt"/>
          <a:ea typeface="ＭＳ Ｐゴシック" pitchFamily="25" charset="-128"/>
          <a:cs typeface="ＭＳ Ｐゴシック"/>
        </a:defRPr>
      </a:lvl3pPr>
      <a:lvl4pPr marL="863600" indent="-250825" algn="l" rtl="0" eaLnBrk="1" fontAlgn="base" hangingPunct="1">
        <a:spcBef>
          <a:spcPct val="20000"/>
        </a:spcBef>
        <a:spcAft>
          <a:spcPct val="0"/>
        </a:spcAft>
        <a:buClr>
          <a:srgbClr val="BF2E1A"/>
        </a:buClr>
        <a:buFont typeface="Courier New" charset="0"/>
        <a:buChar char="o"/>
        <a:defRPr sz="2400" kern="1200">
          <a:solidFill>
            <a:srgbClr val="262626"/>
          </a:solidFill>
          <a:latin typeface="+mn-lt"/>
          <a:ea typeface="ＭＳ Ｐゴシック" pitchFamily="25" charset="-128"/>
          <a:cs typeface="ＭＳ Ｐゴシック"/>
        </a:defRPr>
      </a:lvl4pPr>
      <a:lvl5pPr marL="1114425" indent="-250825" algn="l" rtl="0" eaLnBrk="1" fontAlgn="base" hangingPunct="1">
        <a:spcBef>
          <a:spcPct val="20000"/>
        </a:spcBef>
        <a:spcAft>
          <a:spcPct val="0"/>
        </a:spcAft>
        <a:buClr>
          <a:srgbClr val="BF2E1A"/>
        </a:buClr>
        <a:buFont typeface="Lucida Grande" charset="0"/>
        <a:buChar char="-"/>
        <a:defRPr sz="24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omcom.govt.nz/regulated-industries/electric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6" descr="COM16145-2013AnnualReport-InsideCovers-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47863" y="3141663"/>
            <a:ext cx="14265276"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Placeholder 13"/>
          <p:cNvSpPr>
            <a:spLocks noGrp="1"/>
          </p:cNvSpPr>
          <p:nvPr>
            <p:ph type="body" sz="quarter" idx="11"/>
          </p:nvPr>
        </p:nvSpPr>
        <p:spPr>
          <a:xfrm>
            <a:off x="631825" y="2205038"/>
            <a:ext cx="8785225" cy="2447925"/>
          </a:xfrm>
        </p:spPr>
        <p:txBody>
          <a:bodyPr/>
          <a:lstStyle/>
          <a:p>
            <a:pPr>
              <a:spcBef>
                <a:spcPct val="0"/>
              </a:spcBef>
              <a:defRPr/>
            </a:pPr>
            <a:endParaRPr lang="en-US" dirty="0" smtClean="0">
              <a:solidFill>
                <a:srgbClr val="BF2E1A"/>
              </a:solidFill>
              <a:latin typeface="Calibri" pitchFamily="-65" charset="0"/>
              <a:ea typeface="ＭＳ Ｐゴシック" pitchFamily="-65" charset="-128"/>
            </a:endParaRPr>
          </a:p>
          <a:p>
            <a:pPr>
              <a:spcBef>
                <a:spcPct val="0"/>
              </a:spcBef>
              <a:defRPr/>
            </a:pPr>
            <a:r>
              <a:rPr lang="en-US" b="1" dirty="0" smtClean="0">
                <a:solidFill>
                  <a:srgbClr val="C00000"/>
                </a:solidFill>
                <a:latin typeface="Calibri" pitchFamily="-65" charset="0"/>
                <a:ea typeface="ＭＳ Ｐゴシック" pitchFamily="-65" charset="-128"/>
              </a:rPr>
              <a:t>Default price-quality paths for electricity distributors</a:t>
            </a:r>
          </a:p>
          <a:p>
            <a:pPr>
              <a:spcBef>
                <a:spcPct val="0"/>
              </a:spcBef>
              <a:defRPr/>
            </a:pPr>
            <a:r>
              <a:rPr lang="en-US" b="1" dirty="0" smtClean="0">
                <a:solidFill>
                  <a:srgbClr val="C00000"/>
                </a:solidFill>
                <a:latin typeface="Calibri" pitchFamily="-65" charset="0"/>
                <a:ea typeface="ＭＳ Ｐゴシック" pitchFamily="-65" charset="-128"/>
              </a:rPr>
              <a:t>from 1 April 2015 to 31 March 2020</a:t>
            </a:r>
          </a:p>
          <a:p>
            <a:pPr>
              <a:spcBef>
                <a:spcPct val="0"/>
              </a:spcBef>
              <a:defRPr/>
            </a:pPr>
            <a:r>
              <a:rPr lang="en-US" sz="1800" b="1" dirty="0" smtClean="0">
                <a:solidFill>
                  <a:srgbClr val="C00000"/>
                </a:solidFill>
                <a:latin typeface="Calibri" pitchFamily="-65" charset="0"/>
                <a:ea typeface="ＭＳ Ｐゴシック" pitchFamily="-65" charset="-128"/>
              </a:rPr>
              <a:t>28 November 2014</a:t>
            </a:r>
          </a:p>
          <a:p>
            <a:pPr>
              <a:spcBef>
                <a:spcPct val="0"/>
              </a:spcBef>
              <a:defRPr/>
            </a:pPr>
            <a:endParaRPr lang="en-US" sz="1000" b="1" dirty="0">
              <a:solidFill>
                <a:srgbClr val="BF2E1A"/>
              </a:solidFill>
              <a:latin typeface="Calibri" pitchFamily="-65" charset="0"/>
              <a:ea typeface="ＭＳ Ｐゴシック" pitchFamily="-65" charset="-128"/>
            </a:endParaRPr>
          </a:p>
          <a:p>
            <a:pPr>
              <a:spcBef>
                <a:spcPct val="0"/>
              </a:spcBef>
              <a:defRPr/>
            </a:pPr>
            <a:r>
              <a:rPr lang="en-US" sz="2400" b="1" dirty="0" smtClean="0">
                <a:solidFill>
                  <a:schemeClr val="accent6">
                    <a:lumMod val="10000"/>
                  </a:schemeClr>
                </a:solidFill>
                <a:latin typeface="Calibri" pitchFamily="-65" charset="0"/>
                <a:ea typeface="ＭＳ Ｐゴシック" pitchFamily="-65" charset="-128"/>
              </a:rPr>
              <a:t>Sue Begg</a:t>
            </a:r>
          </a:p>
          <a:p>
            <a:pPr>
              <a:spcBef>
                <a:spcPct val="0"/>
              </a:spcBef>
              <a:defRPr/>
            </a:pPr>
            <a:endParaRPr lang="en-US" dirty="0" smtClean="0">
              <a:solidFill>
                <a:srgbClr val="BF2E1A"/>
              </a:solidFill>
              <a:latin typeface="Calibri" pitchFamily="-65" charset="0"/>
              <a:ea typeface="ＭＳ Ｐゴシック" pitchFamily="-65" charset="-128"/>
            </a:endParaRPr>
          </a:p>
        </p:txBody>
      </p:sp>
      <p:sp>
        <p:nvSpPr>
          <p:cNvPr id="59395" name="Title 3"/>
          <p:cNvSpPr>
            <a:spLocks noGrp="1"/>
          </p:cNvSpPr>
          <p:nvPr>
            <p:ph type="title"/>
          </p:nvPr>
        </p:nvSpPr>
        <p:spPr>
          <a:xfrm>
            <a:off x="941388" y="333375"/>
            <a:ext cx="8001000" cy="2087563"/>
          </a:xfrm>
        </p:spPr>
        <p:txBody>
          <a:bodyPr/>
          <a:lstStyle/>
          <a:p>
            <a:r>
              <a:rPr lang="en-US" sz="3600" dirty="0">
                <a:latin typeface="Calibri" charset="0"/>
                <a:ea typeface="ＭＳ Ｐゴシック" charset="0"/>
                <a:cs typeface="ＭＳ Ｐゴシック" charset="0"/>
              </a:rPr>
              <a:t>Commerce Commission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Starting price </a:t>
            </a:r>
            <a:r>
              <a:rPr lang="en-US" dirty="0" smtClean="0">
                <a:solidFill>
                  <a:schemeClr val="tx1"/>
                </a:solidFill>
                <a:latin typeface="Calibri" charset="0"/>
                <a:ea typeface="ＭＳ Ｐゴシック" charset="0"/>
                <a:cs typeface="ＭＳ Ｐゴシック" charset="0"/>
              </a:rPr>
              <a:t>adjustments</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10</a:t>
            </a:fld>
            <a:endParaRPr lang="en-US" dirty="0">
              <a:solidFill>
                <a:srgbClr val="C00000"/>
              </a:solidFill>
            </a:endParaRPr>
          </a:p>
        </p:txBody>
      </p:sp>
      <p:sp>
        <p:nvSpPr>
          <p:cNvPr id="2" name="TextBox 1"/>
          <p:cNvSpPr txBox="1"/>
          <p:nvPr/>
        </p:nvSpPr>
        <p:spPr>
          <a:xfrm>
            <a:off x="56456" y="6233646"/>
            <a:ext cx="9769920" cy="307777"/>
          </a:xfrm>
          <a:prstGeom prst="rect">
            <a:avLst/>
          </a:prstGeom>
          <a:noFill/>
        </p:spPr>
        <p:txBody>
          <a:bodyPr wrap="square" rtlCol="0">
            <a:spAutoFit/>
          </a:bodyPr>
          <a:lstStyle/>
          <a:p>
            <a:pPr algn="ctr"/>
            <a:r>
              <a:rPr lang="en-NZ" sz="1400" i="1" dirty="0" smtClean="0">
                <a:solidFill>
                  <a:schemeClr val="tx2"/>
                </a:solidFill>
              </a:rPr>
              <a:t>Percentage change in price caps, 2014/15 to 2015/16, excluding claw-back and with no alternative rates of change.</a:t>
            </a:r>
            <a:endParaRPr lang="en-NZ" sz="1400" i="1" dirty="0">
              <a:solidFill>
                <a:schemeClr val="tx2"/>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401649398"/>
              </p:ext>
            </p:extLst>
          </p:nvPr>
        </p:nvGraphicFramePr>
        <p:xfrm>
          <a:off x="1108047" y="1269762"/>
          <a:ext cx="7666738" cy="49926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413684" y="5795972"/>
            <a:ext cx="5004556" cy="369332"/>
          </a:xfrm>
          <a:prstGeom prst="rect">
            <a:avLst/>
          </a:prstGeom>
          <a:noFill/>
        </p:spPr>
        <p:txBody>
          <a:bodyPr wrap="square" rtlCol="0">
            <a:spAutoFit/>
          </a:bodyPr>
          <a:lstStyle/>
          <a:p>
            <a:pPr algn="ctr"/>
            <a:r>
              <a:rPr lang="en-NZ" dirty="0" smtClean="0"/>
              <a:t>Increase from draft: </a:t>
            </a:r>
            <a:r>
              <a:rPr lang="en-NZ" dirty="0" smtClean="0"/>
              <a:t>+0.2%</a:t>
            </a:r>
            <a:endParaRPr lang="en-NZ" dirty="0"/>
          </a:p>
        </p:txBody>
      </p:sp>
    </p:spTree>
    <p:extLst>
      <p:ext uri="{BB962C8B-B14F-4D97-AF65-F5344CB8AC3E}">
        <p14:creationId xmlns:p14="http://schemas.microsoft.com/office/powerpoint/2010/main" val="1937434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Claw-back</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11</a:t>
            </a:fld>
            <a:endParaRPr lang="en-US" dirty="0">
              <a:solidFill>
                <a:srgbClr val="C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27163270"/>
              </p:ext>
            </p:extLst>
          </p:nvPr>
        </p:nvGraphicFramePr>
        <p:xfrm>
          <a:off x="1748644" y="2553269"/>
          <a:ext cx="6408712" cy="3783954"/>
        </p:xfrm>
        <a:graphic>
          <a:graphicData uri="http://schemas.openxmlformats.org/drawingml/2006/table">
            <a:tbl>
              <a:tblPr firstRow="1" bandRow="1">
                <a:tableStyleId>{BDBED569-4797-4DF1-A0F4-6AAB3CD982D8}</a:tableStyleId>
              </a:tblPr>
              <a:tblGrid>
                <a:gridCol w="3024336"/>
                <a:gridCol w="1728192"/>
                <a:gridCol w="1656184"/>
              </a:tblGrid>
              <a:tr h="705986">
                <a:tc>
                  <a:txBody>
                    <a:bodyPr/>
                    <a:lstStyle/>
                    <a:p>
                      <a:pPr algn="ctr"/>
                      <a:r>
                        <a:rPr lang="en-NZ" dirty="0" smtClean="0"/>
                        <a:t>Distributor</a:t>
                      </a:r>
                      <a:r>
                        <a:rPr lang="en-NZ" baseline="0" dirty="0" smtClean="0"/>
                        <a:t> </a:t>
                      </a:r>
                      <a:r>
                        <a:rPr lang="en-NZ" dirty="0" smtClean="0"/>
                        <a:t>situation</a:t>
                      </a:r>
                      <a:endParaRPr lang="en-NZ"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dirty="0" smtClean="0"/>
                        <a:t>Effect on </a:t>
                      </a:r>
                      <a:br>
                        <a:rPr lang="en-NZ" dirty="0" smtClean="0"/>
                      </a:br>
                      <a:r>
                        <a:rPr lang="en-NZ" baseline="0" dirty="0" smtClean="0"/>
                        <a:t>price changes</a:t>
                      </a:r>
                      <a:endParaRPr lang="en-NZ"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dirty="0" smtClean="0"/>
                        <a:t>Number </a:t>
                      </a:r>
                      <a:br>
                        <a:rPr lang="en-NZ" dirty="0" smtClean="0"/>
                      </a:br>
                      <a:r>
                        <a:rPr lang="en-NZ" dirty="0" smtClean="0"/>
                        <a:t>of EDBs</a:t>
                      </a:r>
                      <a:endParaRPr lang="en-NZ"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97224">
                <a:tc>
                  <a:txBody>
                    <a:bodyPr/>
                    <a:lstStyle/>
                    <a:p>
                      <a:pPr algn="l"/>
                      <a:r>
                        <a:rPr lang="en-NZ" sz="1800" dirty="0" smtClean="0">
                          <a:solidFill>
                            <a:schemeClr val="tx2"/>
                          </a:solidFill>
                        </a:rPr>
                        <a:t>Distributor no longer receiving temporary increase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800" dirty="0" smtClean="0">
                          <a:solidFill>
                            <a:schemeClr val="tx2"/>
                          </a:solidFill>
                        </a:rPr>
                        <a:t>9</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97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800" dirty="0" smtClean="0">
                          <a:solidFill>
                            <a:schemeClr val="tx2"/>
                          </a:solidFill>
                        </a:rPr>
                        <a:t>Distributor no longer facing</a:t>
                      </a:r>
                      <a:r>
                        <a:rPr lang="en-NZ" sz="1800" baseline="0" dirty="0" smtClean="0">
                          <a:solidFill>
                            <a:schemeClr val="tx2"/>
                          </a:solidFill>
                        </a:rPr>
                        <a:t> temporary decrease</a:t>
                      </a:r>
                      <a:endParaRPr lang="en-NZ" sz="1800" dirty="0" smtClean="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NZ"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800" dirty="0" smtClean="0">
                          <a:solidFill>
                            <a:schemeClr val="tx2"/>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97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800" dirty="0" smtClean="0">
                          <a:solidFill>
                            <a:schemeClr val="tx2"/>
                          </a:solidFill>
                        </a:rPr>
                        <a:t>Distributor</a:t>
                      </a:r>
                      <a:r>
                        <a:rPr lang="en-NZ" sz="1800" baseline="0" dirty="0" smtClean="0">
                          <a:solidFill>
                            <a:schemeClr val="tx2"/>
                          </a:solidFill>
                        </a:rPr>
                        <a:t> still to receive temporary </a:t>
                      </a:r>
                      <a:r>
                        <a:rPr lang="en-NZ" sz="1800" baseline="0" dirty="0" smtClean="0">
                          <a:solidFill>
                            <a:schemeClr val="tx2"/>
                          </a:solidFill>
                        </a:rPr>
                        <a:t>increase</a:t>
                      </a:r>
                      <a:endParaRPr lang="en-NZ" sz="1800" dirty="0" smtClean="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NZ"/>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800" dirty="0" smtClean="0">
                          <a:solidFill>
                            <a:schemeClr val="tx2"/>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86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800" dirty="0" smtClean="0">
                          <a:solidFill>
                            <a:schemeClr val="tx2"/>
                          </a:solidFill>
                        </a:rPr>
                        <a:t>Claw-back not applied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NZ"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800" dirty="0" smtClean="0">
                          <a:solidFill>
                            <a:schemeClr val="tx2"/>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3"/>
          <p:cNvSpPr txBox="1">
            <a:spLocks noChangeArrowheads="1"/>
          </p:cNvSpPr>
          <p:nvPr/>
        </p:nvSpPr>
        <p:spPr bwMode="auto">
          <a:xfrm>
            <a:off x="488950" y="1484785"/>
            <a:ext cx="89281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F2E1A"/>
              </a:buClr>
              <a:buFont typeface="Lucida Grande" charset="0"/>
              <a:defRPr sz="2800" kern="1200">
                <a:solidFill>
                  <a:srgbClr val="262626"/>
                </a:solidFill>
                <a:latin typeface="+mn-lt"/>
                <a:ea typeface="ＭＳ Ｐゴシック" pitchFamily="25" charset="-128"/>
                <a:cs typeface="ＭＳ Ｐゴシック"/>
              </a:defRPr>
            </a:lvl1pPr>
            <a:lvl2pPr marL="742950" indent="-1101725" algn="l" rtl="0" eaLnBrk="1" fontAlgn="base" hangingPunct="1">
              <a:spcBef>
                <a:spcPts val="300"/>
              </a:spcBef>
              <a:spcAft>
                <a:spcPts val="600"/>
              </a:spcAft>
              <a:buClr>
                <a:srgbClr val="BF2E1A"/>
              </a:buClr>
              <a:buFont typeface="Lucida Grande" charset="0"/>
              <a:buChar char="→"/>
              <a:defRPr sz="2800" kern="1200">
                <a:solidFill>
                  <a:srgbClr val="262626"/>
                </a:solidFill>
                <a:latin typeface="+mn-lt"/>
                <a:ea typeface="ＭＳ Ｐゴシック" pitchFamily="25" charset="-128"/>
                <a:cs typeface="ＭＳ Ｐゴシック"/>
              </a:defRPr>
            </a:lvl2pPr>
            <a:lvl3pPr marL="611188" indent="-250825" algn="l" rtl="0" eaLnBrk="1" fontAlgn="base" hangingPunct="1">
              <a:spcBef>
                <a:spcPts val="300"/>
              </a:spcBef>
              <a:spcAft>
                <a:spcPts val="300"/>
              </a:spcAft>
              <a:buClr>
                <a:srgbClr val="BF2E1A"/>
              </a:buClr>
              <a:buFont typeface="Arial" charset="0"/>
              <a:buChar char="•"/>
              <a:defRPr sz="2400" kern="1200">
                <a:solidFill>
                  <a:srgbClr val="262626"/>
                </a:solidFill>
                <a:latin typeface="+mn-lt"/>
                <a:ea typeface="ＭＳ Ｐゴシック" pitchFamily="25" charset="-128"/>
                <a:cs typeface="ＭＳ Ｐゴシック"/>
              </a:defRPr>
            </a:lvl3pPr>
            <a:lvl4pPr marL="863600" indent="-250825" algn="l" rtl="0" eaLnBrk="1" fontAlgn="base" hangingPunct="1">
              <a:spcBef>
                <a:spcPts val="300"/>
              </a:spcBef>
              <a:spcAft>
                <a:spcPts val="300"/>
              </a:spcAft>
              <a:buClr>
                <a:srgbClr val="BF2E1A"/>
              </a:buClr>
              <a:buFont typeface="Courier New" charset="0"/>
              <a:buChar char="o"/>
              <a:defRPr sz="2000" kern="1200">
                <a:solidFill>
                  <a:srgbClr val="262626"/>
                </a:solidFill>
                <a:latin typeface="+mn-lt"/>
                <a:ea typeface="ＭＳ Ｐゴシック" pitchFamily="25" charset="-128"/>
                <a:cs typeface="ＭＳ Ｐゴシック"/>
              </a:defRPr>
            </a:lvl4pPr>
            <a:lvl5pPr marL="1114425" indent="-250825" algn="l" rtl="0" eaLnBrk="1" fontAlgn="base" hangingPunct="1">
              <a:spcBef>
                <a:spcPts val="300"/>
              </a:spcBef>
              <a:spcAft>
                <a:spcPct val="0"/>
              </a:spcAft>
              <a:buClr>
                <a:srgbClr val="BF2E1A"/>
              </a:buClr>
              <a:buFont typeface="Lucida Grande" charset="0"/>
              <a:buChar char="-"/>
              <a:defRPr sz="20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NZ" sz="2400" dirty="0"/>
              <a:t>Claw-back is </a:t>
            </a:r>
            <a:r>
              <a:rPr lang="en-NZ" sz="2400" dirty="0" smtClean="0"/>
              <a:t>a legacy issue caused by an </a:t>
            </a:r>
            <a:r>
              <a:rPr lang="en-NZ" sz="2400" dirty="0" smtClean="0"/>
              <a:t>over- or </a:t>
            </a:r>
            <a:r>
              <a:rPr lang="en-NZ" sz="2400" dirty="0" smtClean="0"/>
              <a:t>under-recovery </a:t>
            </a:r>
            <a:r>
              <a:rPr lang="en-NZ" sz="2400" dirty="0"/>
              <a:t>in the period prior to our reset of prices in </a:t>
            </a:r>
            <a:r>
              <a:rPr lang="en-NZ" sz="2400" dirty="0" smtClean="0"/>
              <a:t>2012</a:t>
            </a:r>
            <a:endParaRPr lang="en-US" sz="2400" dirty="0" smtClean="0">
              <a:latin typeface="Calibri" charset="0"/>
              <a:ea typeface="ＭＳ Ｐゴシック" charset="0"/>
              <a:cs typeface="ＭＳ Ｐゴシック" charset="0"/>
            </a:endParaRPr>
          </a:p>
        </p:txBody>
      </p:sp>
      <p:sp>
        <p:nvSpPr>
          <p:cNvPr id="4" name="Down Arrow 3"/>
          <p:cNvSpPr/>
          <p:nvPr/>
        </p:nvSpPr>
        <p:spPr>
          <a:xfrm>
            <a:off x="5421052" y="3364965"/>
            <a:ext cx="360040" cy="5040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11" name="Down Arrow 10"/>
          <p:cNvSpPr/>
          <p:nvPr/>
        </p:nvSpPr>
        <p:spPr>
          <a:xfrm rot="10800000">
            <a:off x="5421053" y="4174912"/>
            <a:ext cx="360040" cy="50405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Down Arrow 13"/>
          <p:cNvSpPr/>
          <p:nvPr/>
        </p:nvSpPr>
        <p:spPr>
          <a:xfrm rot="10800000">
            <a:off x="5421053" y="4942483"/>
            <a:ext cx="360040" cy="504056"/>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5385048" y="5935758"/>
            <a:ext cx="432049"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15344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4276659634"/>
              </p:ext>
            </p:extLst>
          </p:nvPr>
        </p:nvGraphicFramePr>
        <p:xfrm>
          <a:off x="1119000" y="1312610"/>
          <a:ext cx="7668000" cy="4993200"/>
        </p:xfrm>
        <a:graphic>
          <a:graphicData uri="http://schemas.openxmlformats.org/drawingml/2006/chart">
            <c:chart xmlns:c="http://schemas.openxmlformats.org/drawingml/2006/chart" xmlns:r="http://schemas.openxmlformats.org/officeDocument/2006/relationships" r:id="rId3"/>
          </a:graphicData>
        </a:graphic>
      </p:graphicFrame>
      <p:sp>
        <p:nvSpPr>
          <p:cNvPr id="73730" name="Text Placeholder 2"/>
          <p:cNvSpPr>
            <a:spLocks noGrp="1"/>
          </p:cNvSpPr>
          <p:nvPr>
            <p:ph type="body" sz="quarter" idx="10"/>
          </p:nvPr>
        </p:nvSpPr>
        <p:spPr>
          <a:xfrm>
            <a:off x="488950" y="549275"/>
            <a:ext cx="7131050" cy="457200"/>
          </a:xfrm>
        </p:spPr>
        <p:txBody>
          <a:bodyPr/>
          <a:lstStyle/>
          <a:p>
            <a:r>
              <a:rPr lang="en-US" sz="2800" dirty="0" smtClean="0">
                <a:solidFill>
                  <a:schemeClr val="tx1"/>
                </a:solidFill>
                <a:latin typeface="Calibri" charset="0"/>
                <a:ea typeface="ＭＳ Ｐゴシック" charset="0"/>
                <a:cs typeface="ＭＳ Ｐゴシック" charset="0"/>
              </a:rPr>
              <a:t>Price changes including the impact of claw-back</a:t>
            </a:r>
            <a:endParaRPr lang="en-US" sz="24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12</a:t>
            </a:fld>
            <a:endParaRPr lang="en-US" dirty="0">
              <a:solidFill>
                <a:srgbClr val="C00000"/>
              </a:solidFill>
            </a:endParaRPr>
          </a:p>
        </p:txBody>
      </p:sp>
      <p:sp>
        <p:nvSpPr>
          <p:cNvPr id="2" name="TextBox 1"/>
          <p:cNvSpPr txBox="1"/>
          <p:nvPr/>
        </p:nvSpPr>
        <p:spPr>
          <a:xfrm>
            <a:off x="56456" y="6233646"/>
            <a:ext cx="9769920" cy="307777"/>
          </a:xfrm>
          <a:prstGeom prst="rect">
            <a:avLst/>
          </a:prstGeom>
          <a:noFill/>
        </p:spPr>
        <p:txBody>
          <a:bodyPr wrap="square" rtlCol="0">
            <a:spAutoFit/>
          </a:bodyPr>
          <a:lstStyle/>
          <a:p>
            <a:pPr algn="ctr"/>
            <a:r>
              <a:rPr lang="en-NZ" sz="1400" i="1" dirty="0" smtClean="0">
                <a:solidFill>
                  <a:schemeClr val="tx2"/>
                </a:solidFill>
              </a:rPr>
              <a:t>Percentage change in price caps, 2014/15 to 2015/16, including claw-back, but with no alternative rates of change.</a:t>
            </a:r>
            <a:endParaRPr lang="en-NZ" sz="1400" i="1" dirty="0">
              <a:solidFill>
                <a:schemeClr val="tx2"/>
              </a:solidFill>
            </a:endParaRPr>
          </a:p>
        </p:txBody>
      </p:sp>
    </p:spTree>
    <p:extLst>
      <p:ext uri="{BB962C8B-B14F-4D97-AF65-F5344CB8AC3E}">
        <p14:creationId xmlns:p14="http://schemas.microsoft.com/office/powerpoint/2010/main" val="378792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sz="2400" dirty="0" smtClean="0">
                <a:solidFill>
                  <a:schemeClr val="tx1"/>
                </a:solidFill>
                <a:latin typeface="Calibri" charset="0"/>
                <a:ea typeface="ＭＳ Ｐゴシック" charset="0"/>
                <a:cs typeface="ＭＳ Ｐゴシック" charset="0"/>
              </a:rPr>
              <a:t>Price changes including all aspects of the decision</a:t>
            </a:r>
            <a:endParaRPr lang="en-US" sz="20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13</a:t>
            </a:fld>
            <a:endParaRPr lang="en-US" dirty="0">
              <a:solidFill>
                <a:srgbClr val="C00000"/>
              </a:solidFill>
            </a:endParaRPr>
          </a:p>
        </p:txBody>
      </p:sp>
      <p:sp>
        <p:nvSpPr>
          <p:cNvPr id="2" name="TextBox 1"/>
          <p:cNvSpPr txBox="1"/>
          <p:nvPr/>
        </p:nvSpPr>
        <p:spPr>
          <a:xfrm>
            <a:off x="56456" y="6233646"/>
            <a:ext cx="9769920" cy="307777"/>
          </a:xfrm>
          <a:prstGeom prst="rect">
            <a:avLst/>
          </a:prstGeom>
          <a:noFill/>
        </p:spPr>
        <p:txBody>
          <a:bodyPr wrap="square" rtlCol="0">
            <a:spAutoFit/>
          </a:bodyPr>
          <a:lstStyle/>
          <a:p>
            <a:pPr algn="ctr"/>
            <a:r>
              <a:rPr lang="en-NZ" sz="1400" i="1" dirty="0" smtClean="0">
                <a:solidFill>
                  <a:schemeClr val="tx2"/>
                </a:solidFill>
              </a:rPr>
              <a:t>Percentage change in price caps, 2014/15 to 2015/16, including claw-back and with alternative rates of change.</a:t>
            </a:r>
            <a:endParaRPr lang="en-NZ" sz="1400" i="1" dirty="0">
              <a:solidFill>
                <a:schemeClr val="tx2"/>
              </a:solidFill>
            </a:endParaRPr>
          </a:p>
        </p:txBody>
      </p:sp>
      <p:graphicFrame>
        <p:nvGraphicFramePr>
          <p:cNvPr id="9" name="Chart 8"/>
          <p:cNvGraphicFramePr>
            <a:graphicFrameLocks noGrp="1"/>
          </p:cNvGraphicFramePr>
          <p:nvPr>
            <p:extLst>
              <p:ext uri="{D42A27DB-BD31-4B8C-83A1-F6EECF244321}">
                <p14:modId xmlns:p14="http://schemas.microsoft.com/office/powerpoint/2010/main" val="2482953591"/>
              </p:ext>
            </p:extLst>
          </p:nvPr>
        </p:nvGraphicFramePr>
        <p:xfrm>
          <a:off x="1119000" y="1312492"/>
          <a:ext cx="7668000" cy="499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8762863"/>
              </p:ext>
            </p:extLst>
          </p:nvPr>
        </p:nvGraphicFramePr>
        <p:xfrm>
          <a:off x="6619304" y="2246475"/>
          <a:ext cx="2510160" cy="2910717"/>
        </p:xfrm>
        <a:graphic>
          <a:graphicData uri="http://schemas.openxmlformats.org/drawingml/2006/table">
            <a:tbl>
              <a:tblPr firstRow="1" bandRow="1">
                <a:tableStyleId>{BDBED569-4797-4DF1-A0F4-6AAB3CD982D8}</a:tableStyleId>
              </a:tblPr>
              <a:tblGrid>
                <a:gridCol w="1229978"/>
                <a:gridCol w="1280182"/>
              </a:tblGrid>
              <a:tr h="437290">
                <a:tc gridSpan="2">
                  <a:txBody>
                    <a:bodyPr/>
                    <a:lstStyle/>
                    <a:p>
                      <a:pPr algn="ctr"/>
                      <a:r>
                        <a:rPr lang="en-NZ" sz="1600" dirty="0" smtClean="0">
                          <a:latin typeface="+mn-lt"/>
                        </a:rPr>
                        <a:t>Annual rate of change</a:t>
                      </a:r>
                      <a:r>
                        <a:rPr lang="en-NZ" sz="1600" baseline="0" dirty="0" smtClean="0">
                          <a:latin typeface="+mn-lt"/>
                        </a:rPr>
                        <a:t> </a:t>
                      </a:r>
                      <a:r>
                        <a:rPr lang="en-NZ" sz="1600" dirty="0" smtClean="0">
                          <a:latin typeface="+mn-lt"/>
                        </a:rPr>
                        <a:t>for FYs 2016/17</a:t>
                      </a:r>
                      <a:r>
                        <a:rPr lang="en-NZ" sz="1600" baseline="0" dirty="0" smtClean="0">
                          <a:latin typeface="+mn-lt"/>
                        </a:rPr>
                        <a:t> to 2019/</a:t>
                      </a:r>
                      <a:r>
                        <a:rPr lang="en-NZ" sz="1600" dirty="0" smtClean="0">
                          <a:latin typeface="+mn-lt"/>
                        </a:rPr>
                        <a:t>20</a:t>
                      </a:r>
                      <a:endParaRPr lang="en-NZ"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NZ" sz="10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3803">
                <a:tc>
                  <a:txBody>
                    <a:bodyPr/>
                    <a:lstStyle/>
                    <a:p>
                      <a:pPr algn="ctr"/>
                      <a:r>
                        <a:rPr lang="en-NZ" sz="1600" dirty="0" smtClean="0">
                          <a:solidFill>
                            <a:schemeClr val="tx2"/>
                          </a:solidFill>
                        </a:rPr>
                        <a:t>Alpine</a:t>
                      </a:r>
                      <a:endParaRPr lang="en-NZ" sz="16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b="1" dirty="0" smtClean="0">
                          <a:solidFill>
                            <a:schemeClr val="tx2"/>
                          </a:solidFill>
                        </a:rPr>
                        <a:t>CPI </a:t>
                      </a:r>
                      <a:r>
                        <a:rPr lang="en-NZ" sz="1200" b="1" dirty="0" smtClean="0">
                          <a:solidFill>
                            <a:schemeClr val="tx2"/>
                          </a:solidFill>
                        </a:rPr>
                        <a:t>+11</a:t>
                      </a:r>
                      <a:r>
                        <a:rPr lang="en-NZ" sz="1200" b="1" dirty="0" smtClean="0">
                          <a:solidFill>
                            <a:schemeClr val="tx2"/>
                          </a:solidFill>
                        </a:rPr>
                        <a:t>%</a:t>
                      </a:r>
                      <a:endParaRPr lang="en-NZ" sz="12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93803">
                <a:tc>
                  <a:txBody>
                    <a:bodyPr/>
                    <a:lstStyle/>
                    <a:p>
                      <a:pPr algn="ctr"/>
                      <a:r>
                        <a:rPr lang="en-NZ" sz="1600" dirty="0" err="1" smtClean="0">
                          <a:solidFill>
                            <a:schemeClr val="tx2"/>
                          </a:solidFill>
                        </a:rPr>
                        <a:t>Centralines</a:t>
                      </a:r>
                      <a:endParaRPr lang="en-NZ" sz="16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1200" b="1" dirty="0" smtClean="0">
                          <a:solidFill>
                            <a:schemeClr val="tx2"/>
                          </a:solidFill>
                        </a:rPr>
                        <a:t>CPI </a:t>
                      </a:r>
                      <a:r>
                        <a:rPr lang="en-NZ" sz="1200" b="1" dirty="0" smtClean="0">
                          <a:solidFill>
                            <a:schemeClr val="tx2"/>
                          </a:solidFill>
                        </a:rPr>
                        <a:t>+7%</a:t>
                      </a:r>
                      <a:endParaRPr lang="en-NZ" sz="12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3803">
                <a:tc>
                  <a:txBody>
                    <a:bodyPr/>
                    <a:lstStyle/>
                    <a:p>
                      <a:pPr algn="ctr"/>
                      <a:r>
                        <a:rPr lang="en-NZ" sz="1600" dirty="0" smtClean="0">
                          <a:solidFill>
                            <a:schemeClr val="tx2"/>
                          </a:solidFill>
                        </a:rPr>
                        <a:t>Eastland</a:t>
                      </a:r>
                      <a:endParaRPr lang="en-NZ" sz="16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b="1" dirty="0" smtClean="0">
                          <a:solidFill>
                            <a:schemeClr val="tx2"/>
                          </a:solidFill>
                        </a:rPr>
                        <a:t>CPI </a:t>
                      </a:r>
                      <a:r>
                        <a:rPr lang="en-NZ" sz="1200" b="1" dirty="0" smtClean="0">
                          <a:solidFill>
                            <a:schemeClr val="tx2"/>
                          </a:solidFill>
                        </a:rPr>
                        <a:t>+3</a:t>
                      </a:r>
                      <a:r>
                        <a:rPr lang="en-NZ" sz="1200" b="1" dirty="0" smtClean="0">
                          <a:solidFill>
                            <a:schemeClr val="tx2"/>
                          </a:solidFill>
                        </a:rPr>
                        <a:t>%</a:t>
                      </a:r>
                      <a:endParaRPr lang="en-NZ" sz="12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5094">
                <a:tc>
                  <a:txBody>
                    <a:bodyPr/>
                    <a:lstStyle/>
                    <a:p>
                      <a:pPr algn="ctr"/>
                      <a:r>
                        <a:rPr lang="en-NZ" sz="1600" dirty="0" smtClean="0">
                          <a:solidFill>
                            <a:schemeClr val="tx2"/>
                          </a:solidFill>
                        </a:rPr>
                        <a:t>Top Energy</a:t>
                      </a:r>
                      <a:endParaRPr lang="en-NZ" sz="16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1200" b="1" dirty="0" smtClean="0">
                          <a:solidFill>
                            <a:schemeClr val="tx2"/>
                          </a:solidFill>
                        </a:rPr>
                        <a:t>CPI </a:t>
                      </a:r>
                      <a:r>
                        <a:rPr lang="en-NZ" sz="1200" b="1" dirty="0" smtClean="0">
                          <a:solidFill>
                            <a:schemeClr val="tx2"/>
                          </a:solidFill>
                        </a:rPr>
                        <a:t>+7</a:t>
                      </a:r>
                      <a:r>
                        <a:rPr lang="en-NZ" sz="1200" b="1" dirty="0" smtClean="0">
                          <a:solidFill>
                            <a:schemeClr val="tx2"/>
                          </a:solidFill>
                        </a:rPr>
                        <a:t>%</a:t>
                      </a:r>
                      <a:endParaRPr lang="en-NZ" sz="12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5094">
                <a:tc>
                  <a:txBody>
                    <a:bodyPr/>
                    <a:lstStyle/>
                    <a:p>
                      <a:pPr algn="ctr"/>
                      <a:r>
                        <a:rPr lang="en-NZ" sz="1600" dirty="0" smtClean="0">
                          <a:solidFill>
                            <a:schemeClr val="tx2"/>
                          </a:solidFill>
                        </a:rPr>
                        <a:t>All others</a:t>
                      </a:r>
                      <a:endParaRPr lang="en-NZ" sz="16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b="1" dirty="0" smtClean="0">
                          <a:solidFill>
                            <a:schemeClr val="tx2"/>
                          </a:solidFill>
                        </a:rPr>
                        <a:t>CPI +</a:t>
                      </a:r>
                      <a:r>
                        <a:rPr lang="en-NZ" sz="1200" b="1" baseline="0" dirty="0" smtClean="0">
                          <a:solidFill>
                            <a:schemeClr val="tx2"/>
                          </a:solidFill>
                        </a:rPr>
                        <a:t>0</a:t>
                      </a:r>
                      <a:r>
                        <a:rPr lang="en-NZ" sz="1200" b="1" baseline="0" dirty="0" smtClean="0">
                          <a:solidFill>
                            <a:schemeClr val="tx2"/>
                          </a:solidFill>
                        </a:rPr>
                        <a:t>%</a:t>
                      </a:r>
                      <a:endParaRPr lang="en-NZ" sz="1200"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5243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Quality standards</a:t>
            </a:r>
            <a:endParaRPr lang="en-NZ" dirty="0">
              <a:solidFill>
                <a:schemeClr val="tx1"/>
              </a:solidFill>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14</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88950" y="1700213"/>
            <a:ext cx="89281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F2E1A"/>
              </a:buClr>
              <a:buFont typeface="Lucida Grande" charset="0"/>
              <a:defRPr sz="2800" kern="1200">
                <a:solidFill>
                  <a:srgbClr val="262626"/>
                </a:solidFill>
                <a:latin typeface="+mn-lt"/>
                <a:ea typeface="ＭＳ Ｐゴシック" pitchFamily="25" charset="-128"/>
                <a:cs typeface="ＭＳ Ｐゴシック"/>
              </a:defRPr>
            </a:lvl1pPr>
            <a:lvl2pPr marL="742950" indent="-1101725" algn="l" rtl="0" eaLnBrk="1" fontAlgn="base" hangingPunct="1">
              <a:spcBef>
                <a:spcPts val="300"/>
              </a:spcBef>
              <a:spcAft>
                <a:spcPts val="600"/>
              </a:spcAft>
              <a:buClr>
                <a:srgbClr val="BF2E1A"/>
              </a:buClr>
              <a:buFont typeface="Lucida Grande" charset="0"/>
              <a:buChar char="→"/>
              <a:defRPr sz="2800" kern="1200">
                <a:solidFill>
                  <a:srgbClr val="262626"/>
                </a:solidFill>
                <a:latin typeface="+mn-lt"/>
                <a:ea typeface="ＭＳ Ｐゴシック" pitchFamily="25" charset="-128"/>
                <a:cs typeface="ＭＳ Ｐゴシック"/>
              </a:defRPr>
            </a:lvl2pPr>
            <a:lvl3pPr marL="611188" indent="-250825" algn="l" rtl="0" eaLnBrk="1" fontAlgn="base" hangingPunct="1">
              <a:spcBef>
                <a:spcPts val="300"/>
              </a:spcBef>
              <a:spcAft>
                <a:spcPts val="300"/>
              </a:spcAft>
              <a:buClr>
                <a:srgbClr val="BF2E1A"/>
              </a:buClr>
              <a:buFont typeface="Arial" charset="0"/>
              <a:buChar char="•"/>
              <a:defRPr sz="2400" kern="1200">
                <a:solidFill>
                  <a:srgbClr val="262626"/>
                </a:solidFill>
                <a:latin typeface="+mn-lt"/>
                <a:ea typeface="ＭＳ Ｐゴシック" pitchFamily="25" charset="-128"/>
                <a:cs typeface="ＭＳ Ｐゴシック"/>
              </a:defRPr>
            </a:lvl3pPr>
            <a:lvl4pPr marL="863600" indent="-250825" algn="l" rtl="0" eaLnBrk="1" fontAlgn="base" hangingPunct="1">
              <a:spcBef>
                <a:spcPts val="300"/>
              </a:spcBef>
              <a:spcAft>
                <a:spcPts val="300"/>
              </a:spcAft>
              <a:buClr>
                <a:srgbClr val="BF2E1A"/>
              </a:buClr>
              <a:buFont typeface="Courier New" charset="0"/>
              <a:buChar char="o"/>
              <a:defRPr sz="2000" kern="1200">
                <a:solidFill>
                  <a:srgbClr val="262626"/>
                </a:solidFill>
                <a:latin typeface="+mn-lt"/>
                <a:ea typeface="ＭＳ Ｐゴシック" pitchFamily="25" charset="-128"/>
                <a:cs typeface="ＭＳ Ｐゴシック"/>
              </a:defRPr>
            </a:lvl4pPr>
            <a:lvl5pPr marL="1114425" indent="-250825" algn="l" rtl="0" eaLnBrk="1" fontAlgn="base" hangingPunct="1">
              <a:spcBef>
                <a:spcPts val="300"/>
              </a:spcBef>
              <a:spcAft>
                <a:spcPct val="0"/>
              </a:spcAft>
              <a:buClr>
                <a:srgbClr val="BF2E1A"/>
              </a:buClr>
              <a:buFont typeface="Lucida Grande" charset="0"/>
              <a:buChar char="-"/>
              <a:defRPr sz="20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400" dirty="0" smtClean="0">
                <a:latin typeface="Calibri" charset="0"/>
                <a:ea typeface="ＭＳ Ｐゴシック" charset="0"/>
                <a:cs typeface="ＭＳ Ｐゴシック" charset="0"/>
              </a:rPr>
              <a:t>In addition to price limits, the price-quality path </a:t>
            </a:r>
            <a:r>
              <a:rPr lang="en-US" sz="2400" dirty="0" smtClean="0">
                <a:latin typeface="Calibri" charset="0"/>
                <a:ea typeface="ＭＳ Ｐゴシック" charset="0"/>
                <a:cs typeface="ＭＳ Ｐゴシック" charset="0"/>
              </a:rPr>
              <a:t>also sets </a:t>
            </a:r>
            <a:r>
              <a:rPr lang="en-US" sz="2400" dirty="0" smtClean="0">
                <a:latin typeface="Calibri" charset="0"/>
                <a:ea typeface="ＭＳ Ｐゴシック" charset="0"/>
                <a:cs typeface="ＭＳ Ｐゴシック" charset="0"/>
              </a:rPr>
              <a:t>quality of service standards which distributors must meet</a:t>
            </a:r>
          </a:p>
          <a:p>
            <a:pPr marL="0" indent="0"/>
            <a:endParaRPr lang="en-US" sz="2400" dirty="0">
              <a:latin typeface="Calibri" charset="0"/>
              <a:ea typeface="ＭＳ Ｐゴシック" charset="0"/>
              <a:cs typeface="ＭＳ Ｐゴシック" charset="0"/>
            </a:endParaRPr>
          </a:p>
          <a:p>
            <a:pPr>
              <a:buFont typeface="Arial" panose="020B0604020202020204" pitchFamily="34" charset="0"/>
              <a:buChar char="•"/>
            </a:pPr>
            <a:r>
              <a:rPr lang="en-US" sz="2400" dirty="0" smtClean="0">
                <a:latin typeface="Calibri" charset="0"/>
                <a:ea typeface="ＭＳ Ｐゴシック" charset="0"/>
                <a:cs typeface="ＭＳ Ｐゴシック" charset="0"/>
              </a:rPr>
              <a:t>Based on the frequency and duration of outages (SAIFI and SAIDI)</a:t>
            </a:r>
          </a:p>
          <a:p>
            <a:pPr>
              <a:buFont typeface="Arial" panose="020B0604020202020204" pitchFamily="34" charset="0"/>
              <a:buChar char="•"/>
            </a:pPr>
            <a:r>
              <a:rPr lang="en-US" sz="2400" dirty="0" smtClean="0">
                <a:latin typeface="Calibri" charset="0"/>
                <a:ea typeface="ＭＳ Ｐゴシック" charset="0"/>
                <a:cs typeface="ＭＳ Ｐゴシック" charset="0"/>
              </a:rPr>
              <a:t>Standard set based on ten years of historic performance</a:t>
            </a:r>
          </a:p>
          <a:p>
            <a:pPr>
              <a:buFont typeface="Arial" panose="020B0604020202020204" pitchFamily="34" charset="0"/>
              <a:buChar char="•"/>
            </a:pPr>
            <a:r>
              <a:rPr lang="en-NZ" sz="2400" dirty="0" smtClean="0"/>
              <a:t>Allowance made for major events such as storms (normalisation)</a:t>
            </a: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r>
              <a:rPr lang="en-US" sz="2400" dirty="0" smtClean="0">
                <a:latin typeface="Calibri" charset="0"/>
                <a:ea typeface="ＭＳ Ｐゴシック" charset="0"/>
                <a:cs typeface="ＭＳ Ｐゴシック" charset="0"/>
              </a:rPr>
              <a:t>Enforcement </a:t>
            </a:r>
            <a:r>
              <a:rPr lang="en-US" sz="2400" dirty="0" smtClean="0">
                <a:latin typeface="Calibri" charset="0"/>
                <a:ea typeface="ＭＳ Ｐゴシック" charset="0"/>
                <a:cs typeface="ＭＳ Ｐゴシック" charset="0"/>
              </a:rPr>
              <a:t>action may </a:t>
            </a:r>
            <a:r>
              <a:rPr lang="en-US" sz="2400" dirty="0" smtClean="0">
                <a:latin typeface="Calibri" charset="0"/>
                <a:ea typeface="ＭＳ Ｐゴシック" charset="0"/>
                <a:cs typeface="ＭＳ Ｐゴシック" charset="0"/>
              </a:rPr>
              <a:t>be taken when distributors breach standards in</a:t>
            </a:r>
            <a:r>
              <a:rPr lang="en-US" sz="2400" dirty="0" smtClean="0">
                <a:latin typeface="Calibri" charset="0"/>
                <a:ea typeface="ＭＳ Ｐゴシック" charset="0"/>
                <a:cs typeface="ＭＳ Ｐゴシック" charset="0"/>
              </a:rPr>
              <a:t> </a:t>
            </a:r>
            <a:r>
              <a:rPr lang="en-US" sz="2400" dirty="0" smtClean="0">
                <a:latin typeface="Calibri" charset="0"/>
                <a:ea typeface="ＭＳ Ｐゴシック" charset="0"/>
                <a:cs typeface="ＭＳ Ｐゴシック" charset="0"/>
              </a:rPr>
              <a:t>two </a:t>
            </a:r>
            <a:r>
              <a:rPr lang="en-US" sz="2400" dirty="0" smtClean="0">
                <a:latin typeface="Calibri" charset="0"/>
                <a:ea typeface="ＭＳ Ｐゴシック" charset="0"/>
                <a:cs typeface="ＭＳ Ｐゴシック" charset="0"/>
              </a:rPr>
              <a:t>years out of three</a:t>
            </a:r>
          </a:p>
          <a:p>
            <a:pPr>
              <a:buFont typeface="Arial" panose="020B0604020202020204" pitchFamily="34" charset="0"/>
              <a:buChar char="•"/>
            </a:pPr>
            <a:r>
              <a:rPr lang="en-US" sz="2400" dirty="0" smtClean="0">
                <a:latin typeface="Calibri" charset="0"/>
                <a:ea typeface="ＭＳ Ｐゴシック" charset="0"/>
                <a:cs typeface="ＭＳ Ｐゴシック" charset="0"/>
              </a:rPr>
              <a:t>Complemented by a new quality incentive scheme</a:t>
            </a:r>
            <a:endParaRPr lang="en-US" sz="24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37906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Changes in response to submissions</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15</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p:cNvGraphicFramePr>
            <a:graphicFrameLocks noGrp="1"/>
          </p:cNvGraphicFramePr>
          <p:nvPr>
            <p:ph sz="quarter" idx="13"/>
            <p:extLst>
              <p:ext uri="{D42A27DB-BD31-4B8C-83A1-F6EECF244321}">
                <p14:modId xmlns:p14="http://schemas.microsoft.com/office/powerpoint/2010/main" val="969731124"/>
              </p:ext>
            </p:extLst>
          </p:nvPr>
        </p:nvGraphicFramePr>
        <p:xfrm>
          <a:off x="560736" y="1844673"/>
          <a:ext cx="8784528" cy="3219540"/>
        </p:xfrm>
        <a:graphic>
          <a:graphicData uri="http://schemas.openxmlformats.org/drawingml/2006/table">
            <a:tbl>
              <a:tblPr firstRow="1" bandRow="1">
                <a:tableStyleId>{BDBED569-4797-4DF1-A0F4-6AAB3CD982D8}</a:tableStyleId>
              </a:tblPr>
              <a:tblGrid>
                <a:gridCol w="1464088"/>
                <a:gridCol w="1464088"/>
                <a:gridCol w="1464088"/>
                <a:gridCol w="1464088"/>
                <a:gridCol w="1464088"/>
                <a:gridCol w="1464088"/>
              </a:tblGrid>
              <a:tr h="528084">
                <a:tc rowSpan="2">
                  <a:txBody>
                    <a:bodyPr/>
                    <a:lstStyle/>
                    <a:p>
                      <a:pPr algn="ctr"/>
                      <a:r>
                        <a:rPr lang="en-NZ" sz="1800" b="1" dirty="0" smtClean="0"/>
                        <a:t>Policy</a:t>
                      </a:r>
                      <a:endParaRPr lang="en-NZ"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NZ" dirty="0" smtClean="0"/>
                        <a:t>Revenue growth</a:t>
                      </a:r>
                      <a:endParaRPr lang="en-N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N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1800" b="1" dirty="0" smtClean="0"/>
                        <a:t>Capex</a:t>
                      </a:r>
                      <a:endParaRPr lang="en-NZ"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NZ" dirty="0" smtClean="0"/>
                        <a:t>Opex</a:t>
                      </a:r>
                      <a:endParaRPr lang="en-N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N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28084">
                <a:tc vMerge="1">
                  <a:txBody>
                    <a:bodyPr/>
                    <a:lstStyle/>
                    <a:p>
                      <a:endParaRPr lang="en-NZ"/>
                    </a:p>
                  </a:txBody>
                  <a:tcPr/>
                </a:tc>
                <a:tc>
                  <a:txBody>
                    <a:bodyPr/>
                    <a:lstStyle/>
                    <a:p>
                      <a:pPr algn="ctr"/>
                      <a:r>
                        <a:rPr lang="en-NZ" sz="1600" b="0" dirty="0" smtClean="0"/>
                        <a:t>Energy</a:t>
                      </a:r>
                      <a:r>
                        <a:rPr lang="en-NZ" sz="1600" b="0" baseline="0" dirty="0" smtClean="0"/>
                        <a:t> intensity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600" b="0" dirty="0" smtClean="0"/>
                        <a:t>Non-residential </a:t>
                      </a:r>
                      <a:endParaRPr lang="en-NZ" sz="1600" b="0" dirty="0" smtClean="0"/>
                    </a:p>
                    <a:p>
                      <a:pPr algn="ctr"/>
                      <a:r>
                        <a:rPr lang="en-NZ" sz="1600" b="0" dirty="0" smtClean="0"/>
                        <a:t>elasticity</a:t>
                      </a:r>
                      <a:endParaRPr lang="en-NZ"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NZ" sz="1600" b="0" dirty="0" smtClean="0"/>
                        <a:t>Capex cap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600" b="0" dirty="0" smtClean="0"/>
                        <a:t>Initial </a:t>
                      </a:r>
                      <a:r>
                        <a:rPr lang="en-NZ" sz="1600" b="0" dirty="0" smtClean="0"/>
                        <a:t>level</a:t>
                      </a:r>
                      <a:endParaRPr lang="en-NZ"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600" b="0" dirty="0" smtClean="0"/>
                        <a:t>Partial </a:t>
                      </a:r>
                      <a:r>
                        <a:rPr lang="en-NZ" sz="1600" b="0" dirty="0" smtClean="0"/>
                        <a:t>productivity</a:t>
                      </a:r>
                      <a:endParaRPr lang="en-NZ"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56168">
                <a:tc>
                  <a:txBody>
                    <a:bodyPr/>
                    <a:lstStyle/>
                    <a:p>
                      <a:pPr algn="ctr"/>
                      <a:r>
                        <a:rPr lang="en-NZ" sz="2000" b="1" dirty="0" smtClean="0">
                          <a:solidFill>
                            <a:sysClr val="windowText" lastClr="000000"/>
                          </a:solidFill>
                        </a:rPr>
                        <a:t>Final</a:t>
                      </a:r>
                      <a:endParaRPr lang="en-NZ" sz="2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-0.8% pa</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0.5</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120%</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Average of</a:t>
                      </a:r>
                      <a:r>
                        <a:rPr lang="en-NZ" sz="1800" baseline="0" dirty="0" smtClean="0">
                          <a:solidFill>
                            <a:sysClr val="windowText" lastClr="000000"/>
                          </a:solidFill>
                        </a:rPr>
                        <a:t> 2013 &amp; 2014</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-0.25% pa</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056168">
                <a:tc>
                  <a:txBody>
                    <a:bodyPr/>
                    <a:lstStyle/>
                    <a:p>
                      <a:pPr algn="ctr"/>
                      <a:r>
                        <a:rPr lang="en-NZ" sz="2000" b="1" dirty="0" smtClean="0">
                          <a:solidFill>
                            <a:sysClr val="windowText" lastClr="000000"/>
                          </a:solidFill>
                        </a:rPr>
                        <a:t>Draft</a:t>
                      </a:r>
                      <a:endParaRPr lang="en-NZ" sz="2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0.00% pa</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0.73</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110% or</a:t>
                      </a:r>
                      <a:br>
                        <a:rPr lang="en-NZ" sz="1800" dirty="0" smtClean="0">
                          <a:solidFill>
                            <a:sysClr val="windowText" lastClr="000000"/>
                          </a:solidFill>
                        </a:rPr>
                      </a:br>
                      <a:r>
                        <a:rPr lang="en-NZ" sz="1800" dirty="0" smtClean="0">
                          <a:solidFill>
                            <a:sysClr val="windowText" lastClr="000000"/>
                          </a:solidFill>
                        </a:rPr>
                        <a:t>120%</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2013</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800" dirty="0" smtClean="0">
                          <a:solidFill>
                            <a:sysClr val="windowText" lastClr="000000"/>
                          </a:solidFill>
                        </a:rPr>
                        <a:t>0.00% pa </a:t>
                      </a:r>
                      <a:endParaRPr lang="en-NZ" sz="1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07989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Change to the WACC</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16</a:t>
            </a:fld>
            <a:endParaRPr lang="en-US">
              <a:solidFill>
                <a:srgbClr val="C00000"/>
              </a:solidFill>
            </a:endParaRP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4274978494"/>
              </p:ext>
            </p:extLst>
          </p:nvPr>
        </p:nvGraphicFramePr>
        <p:xfrm>
          <a:off x="517692" y="2708920"/>
          <a:ext cx="4176462" cy="3639939"/>
        </p:xfrm>
        <a:graphic>
          <a:graphicData uri="http://schemas.openxmlformats.org/drawingml/2006/table">
            <a:tbl>
              <a:tblPr firstRow="1" bandRow="1">
                <a:tableStyleId>{BDBED569-4797-4DF1-A0F4-6AAB3CD982D8}</a:tableStyleId>
              </a:tblPr>
              <a:tblGrid>
                <a:gridCol w="1392154"/>
                <a:gridCol w="1392154"/>
                <a:gridCol w="1392154"/>
              </a:tblGrid>
              <a:tr h="943688">
                <a:tc gridSpan="3">
                  <a:txBody>
                    <a:bodyPr/>
                    <a:lstStyle/>
                    <a:p>
                      <a:pPr algn="ctr"/>
                      <a:r>
                        <a:rPr lang="en-NZ" sz="2400" dirty="0" smtClean="0"/>
                        <a:t>Change to WACC percentile</a:t>
                      </a:r>
                      <a:endParaRPr lang="en-NZ" sz="2400" dirty="0"/>
                    </a:p>
                  </a:txBody>
                  <a:tcPr marL="69320" marR="69320" marT="34660" marB="34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NZ" sz="2400" dirty="0"/>
                    </a:p>
                  </a:txBody>
                  <a:tcPr marL="69320" marR="69320" marT="34660" marB="346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NZ" sz="2400" dirty="0"/>
                    </a:p>
                  </a:txBody>
                  <a:tcPr marL="69320" marR="69320" marT="34660" marB="346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3688">
                <a:tc>
                  <a:txBody>
                    <a:bodyPr/>
                    <a:lstStyle/>
                    <a:p>
                      <a:pPr algn="ctr"/>
                      <a:endParaRPr lang="en-NZ" sz="1800" dirty="0">
                        <a:solidFill>
                          <a:schemeClr val="tx2"/>
                        </a:solidFill>
                      </a:endParaRPr>
                    </a:p>
                  </a:txBody>
                  <a:tcPr marL="69320" marR="69320" marT="34660" marB="346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dirty="0" smtClean="0">
                          <a:solidFill>
                            <a:schemeClr val="tx1"/>
                          </a:solidFill>
                        </a:rPr>
                        <a:t>Draft</a:t>
                      </a:r>
                      <a:br>
                        <a:rPr lang="en-NZ" sz="2000" dirty="0" smtClean="0">
                          <a:solidFill>
                            <a:schemeClr val="tx1"/>
                          </a:solidFill>
                        </a:rPr>
                      </a:br>
                      <a:r>
                        <a:rPr lang="en-NZ" sz="2000" dirty="0" smtClean="0">
                          <a:solidFill>
                            <a:schemeClr val="tx1"/>
                          </a:solidFill>
                        </a:rPr>
                        <a:t>decision</a:t>
                      </a:r>
                      <a:endParaRPr lang="en-NZ" sz="2000" dirty="0">
                        <a:solidFill>
                          <a:schemeClr val="tx1"/>
                        </a:solidFill>
                      </a:endParaRPr>
                    </a:p>
                  </a:txBody>
                  <a:tcPr marL="69320" marR="69320" marT="34660" marB="346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dirty="0" smtClean="0">
                          <a:solidFill>
                            <a:schemeClr val="tx1"/>
                          </a:solidFill>
                        </a:rPr>
                        <a:t>Final</a:t>
                      </a:r>
                      <a:br>
                        <a:rPr lang="en-NZ" sz="2000" dirty="0" smtClean="0">
                          <a:solidFill>
                            <a:schemeClr val="tx1"/>
                          </a:solidFill>
                        </a:rPr>
                      </a:br>
                      <a:r>
                        <a:rPr lang="en-NZ" sz="2000" dirty="0" smtClean="0">
                          <a:solidFill>
                            <a:schemeClr val="tx1"/>
                          </a:solidFill>
                        </a:rPr>
                        <a:t>decision</a:t>
                      </a:r>
                      <a:endParaRPr lang="en-NZ" sz="2000" dirty="0">
                        <a:solidFill>
                          <a:schemeClr val="tx1"/>
                        </a:solidFill>
                      </a:endParaRPr>
                    </a:p>
                  </a:txBody>
                  <a:tcPr marL="69320" marR="69320" marT="34660" marB="346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3688">
                <a:tc>
                  <a:txBody>
                    <a:bodyPr/>
                    <a:lstStyle/>
                    <a:p>
                      <a:pPr algn="ctr"/>
                      <a:r>
                        <a:rPr lang="en-NZ" sz="2000" dirty="0" smtClean="0">
                          <a:solidFill>
                            <a:schemeClr val="tx1"/>
                          </a:solidFill>
                        </a:rPr>
                        <a:t>75</a:t>
                      </a:r>
                      <a:r>
                        <a:rPr lang="en-NZ" sz="2000" baseline="30000" dirty="0" smtClean="0">
                          <a:solidFill>
                            <a:schemeClr val="tx1"/>
                          </a:solidFill>
                        </a:rPr>
                        <a:t>th </a:t>
                      </a:r>
                      <a:r>
                        <a:rPr lang="en-NZ" sz="2000" baseline="30000" dirty="0" smtClean="0">
                          <a:solidFill>
                            <a:schemeClr val="tx1"/>
                          </a:solidFill>
                        </a:rPr>
                        <a:t/>
                      </a:r>
                      <a:br>
                        <a:rPr lang="en-NZ" sz="2000" baseline="30000" dirty="0" smtClean="0">
                          <a:solidFill>
                            <a:schemeClr val="tx1"/>
                          </a:solidFill>
                        </a:rPr>
                      </a:br>
                      <a:r>
                        <a:rPr lang="en-NZ" sz="2000" dirty="0" smtClean="0">
                          <a:solidFill>
                            <a:schemeClr val="tx1"/>
                          </a:solidFill>
                        </a:rPr>
                        <a:t>percentile</a:t>
                      </a:r>
                      <a:endParaRPr lang="en-NZ" sz="2000" baseline="30000" dirty="0" smtClean="0">
                        <a:solidFill>
                          <a:schemeClr val="tx1"/>
                        </a:solidFill>
                      </a:endParaRPr>
                    </a:p>
                  </a:txBody>
                  <a:tcPr marL="69320" marR="69320" marT="34660" marB="346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400" dirty="0" smtClean="0">
                          <a:solidFill>
                            <a:schemeClr val="tx2"/>
                          </a:solidFill>
                        </a:rPr>
                        <a:t>7.60%</a:t>
                      </a:r>
                    </a:p>
                    <a:p>
                      <a:pPr algn="ctr"/>
                      <a:r>
                        <a:rPr lang="en-NZ" sz="1400" dirty="0" smtClean="0">
                          <a:solidFill>
                            <a:schemeClr val="tx2"/>
                          </a:solidFill>
                        </a:rPr>
                        <a:t>Draft WACC</a:t>
                      </a:r>
                      <a:endParaRPr lang="en-NZ" sz="1400" dirty="0">
                        <a:solidFill>
                          <a:schemeClr val="tx2"/>
                        </a:solidFill>
                      </a:endParaRPr>
                    </a:p>
                  </a:txBody>
                  <a:tcPr marL="69320" marR="69320" marT="34660" marB="346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NZ" sz="2400" dirty="0" smtClean="0">
                          <a:solidFill>
                            <a:schemeClr val="tx2"/>
                          </a:solidFill>
                        </a:rPr>
                        <a:t>7.43%</a:t>
                      </a:r>
                    </a:p>
                    <a:p>
                      <a:pPr algn="ctr"/>
                      <a:endParaRPr lang="en-NZ" sz="1400" dirty="0" smtClean="0">
                        <a:solidFill>
                          <a:schemeClr val="tx2"/>
                        </a:solidFill>
                      </a:endParaRPr>
                    </a:p>
                  </a:txBody>
                  <a:tcPr marL="69320" marR="69320" marT="34660" marB="346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08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smtClean="0">
                          <a:ln>
                            <a:noFill/>
                          </a:ln>
                          <a:solidFill>
                            <a:schemeClr val="tx1"/>
                          </a:solidFill>
                          <a:effectLst/>
                          <a:uLnTx/>
                          <a:uFillTx/>
                          <a:latin typeface="+mn-lt"/>
                          <a:ea typeface="+mn-ea"/>
                          <a:cs typeface="+mn-cs"/>
                        </a:rPr>
                        <a:t>67</a:t>
                      </a:r>
                      <a:r>
                        <a:rPr kumimoji="0" lang="en-NZ" sz="2000" b="0" i="0" u="none" strike="noStrike" kern="1200" cap="none" spc="0" normalizeH="0" baseline="30000" noProof="0" dirty="0" smtClean="0">
                          <a:ln>
                            <a:noFill/>
                          </a:ln>
                          <a:solidFill>
                            <a:schemeClr val="tx1"/>
                          </a:solidFill>
                          <a:effectLst/>
                          <a:uLnTx/>
                          <a:uFillTx/>
                          <a:latin typeface="+mn-lt"/>
                          <a:ea typeface="+mn-ea"/>
                          <a:cs typeface="+mn-cs"/>
                        </a:rPr>
                        <a:t>th </a:t>
                      </a:r>
                      <a:r>
                        <a:rPr kumimoji="0" lang="en-NZ" sz="2000" b="0" i="0" u="none" strike="noStrike" kern="1200" cap="none" spc="0" normalizeH="0" baseline="30000" noProof="0" dirty="0" smtClean="0">
                          <a:ln>
                            <a:noFill/>
                          </a:ln>
                          <a:solidFill>
                            <a:schemeClr val="tx1"/>
                          </a:solidFill>
                          <a:effectLst/>
                          <a:uLnTx/>
                          <a:uFillTx/>
                          <a:latin typeface="+mn-lt"/>
                          <a:ea typeface="+mn-ea"/>
                          <a:cs typeface="+mn-cs"/>
                        </a:rPr>
                        <a:t/>
                      </a:r>
                      <a:br>
                        <a:rPr kumimoji="0" lang="en-NZ" sz="2000" b="0" i="0" u="none" strike="noStrike" kern="1200" cap="none" spc="0" normalizeH="0" baseline="30000" noProof="0" dirty="0" smtClean="0">
                          <a:ln>
                            <a:noFill/>
                          </a:ln>
                          <a:solidFill>
                            <a:schemeClr val="tx1"/>
                          </a:solidFill>
                          <a:effectLst/>
                          <a:uLnTx/>
                          <a:uFillTx/>
                          <a:latin typeface="+mn-lt"/>
                          <a:ea typeface="+mn-ea"/>
                          <a:cs typeface="+mn-cs"/>
                        </a:rPr>
                      </a:br>
                      <a:r>
                        <a:rPr kumimoji="0" lang="en-NZ" sz="2000" b="0" i="0" u="none" strike="noStrike" kern="1200" cap="none" spc="0" normalizeH="0" baseline="0" noProof="0" dirty="0" smtClean="0">
                          <a:ln>
                            <a:noFill/>
                          </a:ln>
                          <a:solidFill>
                            <a:schemeClr val="tx1"/>
                          </a:solidFill>
                          <a:effectLst/>
                          <a:uLnTx/>
                          <a:uFillTx/>
                          <a:latin typeface="+mn-lt"/>
                          <a:ea typeface="+mn-ea"/>
                          <a:cs typeface="+mn-cs"/>
                        </a:rPr>
                        <a:t>percentile</a:t>
                      </a:r>
                      <a:endParaRPr kumimoji="0" lang="en-NZ" sz="2000" b="0" i="0" u="none" strike="noStrike" kern="1200" cap="none" spc="0" normalizeH="0" baseline="30000" noProof="0" dirty="0" smtClean="0">
                        <a:ln>
                          <a:noFill/>
                        </a:ln>
                        <a:solidFill>
                          <a:schemeClr val="tx1"/>
                        </a:solidFill>
                        <a:effectLst/>
                        <a:uLnTx/>
                        <a:uFillTx/>
                        <a:latin typeface="+mn-lt"/>
                        <a:ea typeface="+mn-ea"/>
                        <a:cs typeface="+mn-cs"/>
                      </a:endParaRPr>
                    </a:p>
                  </a:txBody>
                  <a:tcPr marL="69320" marR="69320" marT="34660" marB="346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400" i="0" dirty="0" smtClean="0">
                          <a:solidFill>
                            <a:schemeClr val="tx2"/>
                          </a:solidFill>
                        </a:rPr>
                        <a:t>7.35%</a:t>
                      </a:r>
                    </a:p>
                    <a:p>
                      <a:pPr algn="ctr"/>
                      <a:endParaRPr lang="en-NZ" sz="1400" i="0" dirty="0">
                        <a:solidFill>
                          <a:schemeClr val="tx2"/>
                        </a:solidFill>
                      </a:endParaRPr>
                    </a:p>
                  </a:txBody>
                  <a:tcPr marL="69320" marR="69320" marT="34660" marB="346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400" dirty="0" smtClean="0">
                          <a:solidFill>
                            <a:schemeClr val="tx2"/>
                          </a:solidFill>
                        </a:rPr>
                        <a:t>7.19%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smtClean="0">
                          <a:ln>
                            <a:noFill/>
                          </a:ln>
                          <a:solidFill>
                            <a:schemeClr val="tx2"/>
                          </a:solidFill>
                          <a:effectLst/>
                          <a:uLnTx/>
                          <a:uFillTx/>
                          <a:latin typeface="+mn-lt"/>
                          <a:ea typeface="+mn-ea"/>
                          <a:cs typeface="+mn-cs"/>
                        </a:rPr>
                        <a:t>Final WACC</a:t>
                      </a:r>
                      <a:endParaRPr kumimoji="0" lang="en-NZ" sz="1400" b="0" i="0" u="none" strike="noStrike" kern="1200" cap="none" spc="0" normalizeH="0" baseline="0" noProof="0" dirty="0" smtClean="0">
                        <a:ln>
                          <a:noFill/>
                        </a:ln>
                        <a:solidFill>
                          <a:schemeClr val="tx2"/>
                        </a:solidFill>
                        <a:effectLst/>
                        <a:uLnTx/>
                        <a:uFillTx/>
                        <a:latin typeface="+mn-lt"/>
                        <a:ea typeface="+mn-ea"/>
                        <a:cs typeface="+mn-cs"/>
                      </a:endParaRPr>
                    </a:p>
                  </a:txBody>
                  <a:tcPr marL="69320" marR="69320" marT="34660" marB="346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graphicFrame>
        <p:nvGraphicFramePr>
          <p:cNvPr id="6" name="Content Placeholder 2"/>
          <p:cNvGraphicFramePr>
            <a:graphicFrameLocks/>
          </p:cNvGraphicFramePr>
          <p:nvPr>
            <p:extLst>
              <p:ext uri="{D42A27DB-BD31-4B8C-83A1-F6EECF244321}">
                <p14:modId xmlns:p14="http://schemas.microsoft.com/office/powerpoint/2010/main" val="1631561250"/>
              </p:ext>
            </p:extLst>
          </p:nvPr>
        </p:nvGraphicFramePr>
        <p:xfrm>
          <a:off x="5211846" y="2708920"/>
          <a:ext cx="4176462" cy="3639939"/>
        </p:xfrm>
        <a:graphic>
          <a:graphicData uri="http://schemas.openxmlformats.org/drawingml/2006/table">
            <a:tbl>
              <a:tblPr firstRow="1" bandRow="1">
                <a:tableStyleId>{BDBED569-4797-4DF1-A0F4-6AAB3CD982D8}</a:tableStyleId>
              </a:tblPr>
              <a:tblGrid>
                <a:gridCol w="1392154"/>
                <a:gridCol w="1392154"/>
                <a:gridCol w="1392154"/>
              </a:tblGrid>
              <a:tr h="943688">
                <a:tc gridSpan="3">
                  <a:txBody>
                    <a:bodyPr/>
                    <a:lstStyle/>
                    <a:p>
                      <a:pPr algn="ctr"/>
                      <a:r>
                        <a:rPr lang="en-NZ" sz="2400" dirty="0" smtClean="0"/>
                        <a:t>Change</a:t>
                      </a:r>
                      <a:r>
                        <a:rPr lang="en-NZ" sz="2400" baseline="0" dirty="0" smtClean="0"/>
                        <a:t> in WACC parameters</a:t>
                      </a:r>
                      <a:endParaRPr lang="en-NZ" sz="2400" dirty="0"/>
                    </a:p>
                  </a:txBody>
                  <a:tcPr marL="69320" marR="69320" marT="34660" marB="34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NZ" sz="2400" dirty="0"/>
                    </a:p>
                  </a:txBody>
                  <a:tcPr marL="69320" marR="69320" marT="34660" marB="346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NZ" sz="2400" dirty="0"/>
                    </a:p>
                  </a:txBody>
                  <a:tcPr marL="69320" marR="69320" marT="34660" marB="346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3688">
                <a:tc>
                  <a:txBody>
                    <a:bodyPr/>
                    <a:lstStyle/>
                    <a:p>
                      <a:pPr algn="ctr"/>
                      <a:endParaRPr lang="en-NZ" sz="1800" dirty="0">
                        <a:solidFill>
                          <a:schemeClr val="tx2"/>
                        </a:solidFill>
                      </a:endParaRPr>
                    </a:p>
                  </a:txBody>
                  <a:tcPr marL="69320" marR="69320" marT="34660" marB="346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dirty="0" smtClean="0">
                          <a:solidFill>
                            <a:schemeClr val="tx1"/>
                          </a:solidFill>
                        </a:rPr>
                        <a:t>Draft</a:t>
                      </a:r>
                      <a:br>
                        <a:rPr lang="en-NZ" sz="2000" dirty="0" smtClean="0">
                          <a:solidFill>
                            <a:schemeClr val="tx1"/>
                          </a:solidFill>
                        </a:rPr>
                      </a:br>
                      <a:r>
                        <a:rPr lang="en-NZ" sz="2000" dirty="0" smtClean="0">
                          <a:solidFill>
                            <a:schemeClr val="tx1"/>
                          </a:solidFill>
                        </a:rPr>
                        <a:t>decision</a:t>
                      </a:r>
                      <a:endParaRPr lang="en-NZ" sz="2000" dirty="0">
                        <a:solidFill>
                          <a:schemeClr val="tx1"/>
                        </a:solidFill>
                      </a:endParaRPr>
                    </a:p>
                  </a:txBody>
                  <a:tcPr marL="69320" marR="69320" marT="34660" marB="346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000" dirty="0" smtClean="0">
                          <a:solidFill>
                            <a:schemeClr val="tx1"/>
                          </a:solidFill>
                        </a:rPr>
                        <a:t>Final</a:t>
                      </a:r>
                      <a:br>
                        <a:rPr lang="en-NZ" sz="2000" dirty="0" smtClean="0">
                          <a:solidFill>
                            <a:schemeClr val="tx1"/>
                          </a:solidFill>
                        </a:rPr>
                      </a:br>
                      <a:r>
                        <a:rPr lang="en-NZ" sz="2000" dirty="0" smtClean="0">
                          <a:solidFill>
                            <a:schemeClr val="tx1"/>
                          </a:solidFill>
                        </a:rPr>
                        <a:t>decision</a:t>
                      </a:r>
                      <a:endParaRPr lang="en-NZ" sz="2000" dirty="0">
                        <a:solidFill>
                          <a:schemeClr val="tx1"/>
                        </a:solidFill>
                      </a:endParaRPr>
                    </a:p>
                  </a:txBody>
                  <a:tcPr marL="69320" marR="69320" marT="34660" marB="346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43688">
                <a:tc>
                  <a:txBody>
                    <a:bodyPr/>
                    <a:lstStyle/>
                    <a:p>
                      <a:pPr algn="ctr"/>
                      <a:r>
                        <a:rPr lang="en-NZ" sz="2000" dirty="0" smtClean="0">
                          <a:solidFill>
                            <a:schemeClr val="tx1"/>
                          </a:solidFill>
                        </a:rPr>
                        <a:t>Risk-free</a:t>
                      </a:r>
                      <a:r>
                        <a:rPr lang="en-NZ" sz="2000" baseline="0" dirty="0" smtClean="0">
                          <a:solidFill>
                            <a:schemeClr val="tx1"/>
                          </a:solidFill>
                        </a:rPr>
                        <a:t> rate</a:t>
                      </a:r>
                      <a:endParaRPr lang="en-NZ" sz="2000" baseline="30000" dirty="0" smtClean="0">
                        <a:solidFill>
                          <a:schemeClr val="tx1"/>
                        </a:solidFill>
                      </a:endParaRPr>
                    </a:p>
                  </a:txBody>
                  <a:tcPr marL="69320" marR="69320" marT="34660" marB="346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400" dirty="0" smtClean="0">
                          <a:solidFill>
                            <a:schemeClr val="tx2"/>
                          </a:solidFill>
                        </a:rPr>
                        <a:t>4.21%</a:t>
                      </a:r>
                      <a:endParaRPr lang="en-NZ" sz="1400" dirty="0">
                        <a:solidFill>
                          <a:schemeClr val="tx2"/>
                        </a:solidFill>
                      </a:endParaRPr>
                    </a:p>
                  </a:txBody>
                  <a:tcPr marL="69320" marR="69320" marT="34660" marB="346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400" dirty="0" smtClean="0">
                          <a:solidFill>
                            <a:schemeClr val="tx2"/>
                          </a:solidFill>
                        </a:rPr>
                        <a:t>4.09%</a:t>
                      </a:r>
                      <a:endParaRPr lang="en-NZ" sz="2400" dirty="0" smtClean="0">
                        <a:solidFill>
                          <a:schemeClr val="tx2"/>
                        </a:solidFill>
                      </a:endParaRPr>
                    </a:p>
                  </a:txBody>
                  <a:tcPr marL="69320" marR="69320" marT="34660" marB="346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08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0" i="0" u="none" strike="noStrike" kern="1200" cap="none" spc="0" normalizeH="0" baseline="0" noProof="0" dirty="0" smtClean="0">
                          <a:ln>
                            <a:noFill/>
                          </a:ln>
                          <a:solidFill>
                            <a:schemeClr val="tx1"/>
                          </a:solidFill>
                          <a:effectLst/>
                          <a:uLnTx/>
                          <a:uFillTx/>
                          <a:latin typeface="+mn-lt"/>
                          <a:ea typeface="+mn-ea"/>
                          <a:cs typeface="+mn-cs"/>
                        </a:rPr>
                        <a:t>Debt premium</a:t>
                      </a:r>
                      <a:endParaRPr kumimoji="0" lang="en-NZ" sz="2000" b="0" i="0" u="none" strike="noStrike" kern="1200" cap="none" spc="0" normalizeH="0" baseline="30000" noProof="0" dirty="0" smtClean="0">
                        <a:ln>
                          <a:noFill/>
                        </a:ln>
                        <a:solidFill>
                          <a:schemeClr val="tx1"/>
                        </a:solidFill>
                        <a:effectLst/>
                        <a:uLnTx/>
                        <a:uFillTx/>
                        <a:latin typeface="+mn-lt"/>
                        <a:ea typeface="+mn-ea"/>
                        <a:cs typeface="+mn-cs"/>
                      </a:endParaRPr>
                    </a:p>
                  </a:txBody>
                  <a:tcPr marL="69320" marR="69320" marT="34660" marB="346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400" i="0" dirty="0" smtClean="0">
                          <a:solidFill>
                            <a:schemeClr val="tx2"/>
                          </a:solidFill>
                        </a:rPr>
                        <a:t>1.80%</a:t>
                      </a:r>
                      <a:endParaRPr lang="en-NZ" sz="2400" i="0" dirty="0" smtClean="0">
                        <a:solidFill>
                          <a:schemeClr val="tx2"/>
                        </a:solidFill>
                      </a:endParaRPr>
                    </a:p>
                  </a:txBody>
                  <a:tcPr marL="69320" marR="69320" marT="34660" marB="346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2400" dirty="0" smtClean="0">
                          <a:solidFill>
                            <a:schemeClr val="tx2"/>
                          </a:solidFill>
                        </a:rPr>
                        <a:t>1.65%</a:t>
                      </a:r>
                      <a:endParaRPr kumimoji="0" lang="en-NZ" sz="1400" b="0" i="0" u="none" strike="noStrike" kern="1200" cap="none" spc="0" normalizeH="0" baseline="0" noProof="0" dirty="0" smtClean="0">
                        <a:ln>
                          <a:noFill/>
                        </a:ln>
                        <a:solidFill>
                          <a:schemeClr val="tx2"/>
                        </a:solidFill>
                        <a:effectLst/>
                        <a:uLnTx/>
                        <a:uFillTx/>
                        <a:latin typeface="+mn-lt"/>
                        <a:ea typeface="+mn-ea"/>
                        <a:cs typeface="+mn-cs"/>
                      </a:endParaRPr>
                    </a:p>
                  </a:txBody>
                  <a:tcPr marL="69320" marR="69320" marT="34660" marB="346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3"/>
          <p:cNvSpPr txBox="1">
            <a:spLocks noChangeArrowheads="1"/>
          </p:cNvSpPr>
          <p:nvPr/>
        </p:nvSpPr>
        <p:spPr bwMode="auto">
          <a:xfrm>
            <a:off x="488950" y="1700213"/>
            <a:ext cx="8928100" cy="7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F2E1A"/>
              </a:buClr>
              <a:buFont typeface="Lucida Grande" charset="0"/>
              <a:defRPr sz="2800" kern="1200">
                <a:solidFill>
                  <a:srgbClr val="262626"/>
                </a:solidFill>
                <a:latin typeface="+mn-lt"/>
                <a:ea typeface="ＭＳ Ｐゴシック" pitchFamily="25" charset="-128"/>
                <a:cs typeface="ＭＳ Ｐゴシック"/>
              </a:defRPr>
            </a:lvl1pPr>
            <a:lvl2pPr marL="742950" indent="-1101725" algn="l" rtl="0" eaLnBrk="1" fontAlgn="base" hangingPunct="1">
              <a:spcBef>
                <a:spcPts val="300"/>
              </a:spcBef>
              <a:spcAft>
                <a:spcPts val="600"/>
              </a:spcAft>
              <a:buClr>
                <a:srgbClr val="BF2E1A"/>
              </a:buClr>
              <a:buFont typeface="Lucida Grande" charset="0"/>
              <a:buChar char="→"/>
              <a:defRPr sz="2800" kern="1200">
                <a:solidFill>
                  <a:srgbClr val="262626"/>
                </a:solidFill>
                <a:latin typeface="+mn-lt"/>
                <a:ea typeface="ＭＳ Ｐゴシック" pitchFamily="25" charset="-128"/>
                <a:cs typeface="ＭＳ Ｐゴシック"/>
              </a:defRPr>
            </a:lvl2pPr>
            <a:lvl3pPr marL="611188" indent="-250825" algn="l" rtl="0" eaLnBrk="1" fontAlgn="base" hangingPunct="1">
              <a:spcBef>
                <a:spcPts val="300"/>
              </a:spcBef>
              <a:spcAft>
                <a:spcPts val="300"/>
              </a:spcAft>
              <a:buClr>
                <a:srgbClr val="BF2E1A"/>
              </a:buClr>
              <a:buFont typeface="Arial" charset="0"/>
              <a:buChar char="•"/>
              <a:defRPr sz="2400" kern="1200">
                <a:solidFill>
                  <a:srgbClr val="262626"/>
                </a:solidFill>
                <a:latin typeface="+mn-lt"/>
                <a:ea typeface="ＭＳ Ｐゴシック" pitchFamily="25" charset="-128"/>
                <a:cs typeface="ＭＳ Ｐゴシック"/>
              </a:defRPr>
            </a:lvl3pPr>
            <a:lvl4pPr marL="863600" indent="-250825" algn="l" rtl="0" eaLnBrk="1" fontAlgn="base" hangingPunct="1">
              <a:spcBef>
                <a:spcPts val="300"/>
              </a:spcBef>
              <a:spcAft>
                <a:spcPts val="300"/>
              </a:spcAft>
              <a:buClr>
                <a:srgbClr val="BF2E1A"/>
              </a:buClr>
              <a:buFont typeface="Courier New" charset="0"/>
              <a:buChar char="o"/>
              <a:defRPr sz="2000" kern="1200">
                <a:solidFill>
                  <a:srgbClr val="262626"/>
                </a:solidFill>
                <a:latin typeface="+mn-lt"/>
                <a:ea typeface="ＭＳ Ｐゴシック" pitchFamily="25" charset="-128"/>
                <a:cs typeface="ＭＳ Ｐゴシック"/>
              </a:defRPr>
            </a:lvl4pPr>
            <a:lvl5pPr marL="1114425" indent="-250825" algn="l" rtl="0" eaLnBrk="1" fontAlgn="base" hangingPunct="1">
              <a:spcBef>
                <a:spcPts val="300"/>
              </a:spcBef>
              <a:spcAft>
                <a:spcPct val="0"/>
              </a:spcAft>
              <a:buClr>
                <a:srgbClr val="BF2E1A"/>
              </a:buClr>
              <a:buFont typeface="Lucida Grande" charset="0"/>
              <a:buChar char="-"/>
              <a:defRPr sz="20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400" dirty="0" smtClean="0">
                <a:latin typeface="Calibri" charset="0"/>
                <a:ea typeface="ＭＳ Ｐゴシック" charset="0"/>
                <a:cs typeface="ＭＳ Ｐゴシック" charset="0"/>
              </a:rPr>
              <a:t>Both the WACC percentile, and the underlying parameters we use to set the </a:t>
            </a:r>
            <a:r>
              <a:rPr lang="en-US" sz="2400" dirty="0" smtClean="0">
                <a:latin typeface="Calibri" charset="0"/>
                <a:ea typeface="ＭＳ Ｐゴシック" charset="0"/>
                <a:cs typeface="ＭＳ Ｐゴシック" charset="0"/>
              </a:rPr>
              <a:t>WACC </a:t>
            </a:r>
            <a:r>
              <a:rPr lang="en-US" sz="2400" dirty="0" smtClean="0">
                <a:latin typeface="Calibri" charset="0"/>
                <a:ea typeface="ＭＳ Ｐゴシック" charset="0"/>
                <a:cs typeface="ＭＳ Ｐゴシック" charset="0"/>
              </a:rPr>
              <a:t>have changed since the draft decision</a:t>
            </a:r>
            <a:endParaRPr lang="en-US" sz="240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64723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a:solidFill>
                  <a:schemeClr val="tx1"/>
                </a:solidFill>
                <a:latin typeface="Calibri" charset="0"/>
                <a:ea typeface="ＭＳ Ｐゴシック" charset="0"/>
                <a:cs typeface="ＭＳ Ｐゴシック" charset="0"/>
              </a:rPr>
              <a:t>C</a:t>
            </a:r>
            <a:r>
              <a:rPr lang="en-US" dirty="0" smtClean="0">
                <a:solidFill>
                  <a:schemeClr val="tx1"/>
                </a:solidFill>
                <a:latin typeface="Calibri" charset="0"/>
                <a:ea typeface="ＭＳ Ｐゴシック" charset="0"/>
                <a:cs typeface="ＭＳ Ｐゴシック" charset="0"/>
              </a:rPr>
              <a:t>hanges from draft to final</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17</a:t>
            </a:fld>
            <a:endParaRPr lang="en-US">
              <a:solidFill>
                <a:srgbClr val="C00000"/>
              </a:solidFill>
            </a:endParaRPr>
          </a:p>
        </p:txBody>
      </p:sp>
      <p:graphicFrame>
        <p:nvGraphicFramePr>
          <p:cNvPr id="6" name="Chart 5"/>
          <p:cNvGraphicFramePr>
            <a:graphicFrameLocks/>
          </p:cNvGraphicFramePr>
          <p:nvPr>
            <p:extLst>
              <p:ext uri="{D42A27DB-BD31-4B8C-83A1-F6EECF244321}">
                <p14:modId xmlns:p14="http://schemas.microsoft.com/office/powerpoint/2010/main" val="3301890397"/>
              </p:ext>
            </p:extLst>
          </p:nvPr>
        </p:nvGraphicFramePr>
        <p:xfrm>
          <a:off x="1004562" y="1264928"/>
          <a:ext cx="7896876" cy="47381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3840" y="6003054"/>
            <a:ext cx="9769920" cy="523220"/>
          </a:xfrm>
          <a:prstGeom prst="rect">
            <a:avLst/>
          </a:prstGeom>
          <a:noFill/>
        </p:spPr>
        <p:txBody>
          <a:bodyPr wrap="square" rtlCol="0">
            <a:spAutoFit/>
          </a:bodyPr>
          <a:lstStyle/>
          <a:p>
            <a:pPr algn="ctr"/>
            <a:r>
              <a:rPr lang="en-NZ" sz="1400" i="1" dirty="0" smtClean="0">
                <a:solidFill>
                  <a:schemeClr val="tx2"/>
                </a:solidFill>
              </a:rPr>
              <a:t>Impact of parameter change from draft to final on national average 2015 to 2016 price cap change, before claw-back and alternative rates of change</a:t>
            </a:r>
            <a:endParaRPr lang="en-NZ" sz="1400" i="1" dirty="0">
              <a:solidFill>
                <a:schemeClr val="tx2"/>
              </a:solidFill>
            </a:endParaRPr>
          </a:p>
        </p:txBody>
      </p:sp>
    </p:spTree>
    <p:extLst>
      <p:ext uri="{BB962C8B-B14F-4D97-AF65-F5344CB8AC3E}">
        <p14:creationId xmlns:p14="http://schemas.microsoft.com/office/powerpoint/2010/main" val="3308633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Improvements </a:t>
            </a:r>
            <a:r>
              <a:rPr lang="en-US" dirty="0">
                <a:solidFill>
                  <a:schemeClr val="tx1"/>
                </a:solidFill>
                <a:latin typeface="Calibri" charset="0"/>
                <a:ea typeface="ＭＳ Ｐゴシック" charset="0"/>
                <a:cs typeface="ＭＳ Ｐゴシック" charset="0"/>
              </a:rPr>
              <a:t>to the existing regime </a:t>
            </a:r>
            <a:endParaRPr lang="en-NZ" dirty="0">
              <a:solidFill>
                <a:schemeClr val="tx1"/>
              </a:solidFill>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18</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88950" y="1700213"/>
            <a:ext cx="89281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F2E1A"/>
              </a:buClr>
              <a:buFont typeface="Lucida Grande" charset="0"/>
              <a:defRPr sz="2800" kern="1200">
                <a:solidFill>
                  <a:srgbClr val="262626"/>
                </a:solidFill>
                <a:latin typeface="+mn-lt"/>
                <a:ea typeface="ＭＳ Ｐゴシック" pitchFamily="25" charset="-128"/>
                <a:cs typeface="ＭＳ Ｐゴシック"/>
              </a:defRPr>
            </a:lvl1pPr>
            <a:lvl2pPr marL="742950" indent="-1101725" algn="l" rtl="0" eaLnBrk="1" fontAlgn="base" hangingPunct="1">
              <a:spcBef>
                <a:spcPts val="300"/>
              </a:spcBef>
              <a:spcAft>
                <a:spcPts val="600"/>
              </a:spcAft>
              <a:buClr>
                <a:srgbClr val="BF2E1A"/>
              </a:buClr>
              <a:buFont typeface="Lucida Grande" charset="0"/>
              <a:buChar char="→"/>
              <a:defRPr sz="2800" kern="1200">
                <a:solidFill>
                  <a:srgbClr val="262626"/>
                </a:solidFill>
                <a:latin typeface="+mn-lt"/>
                <a:ea typeface="ＭＳ Ｐゴシック" pitchFamily="25" charset="-128"/>
                <a:cs typeface="ＭＳ Ｐゴシック"/>
              </a:defRPr>
            </a:lvl2pPr>
            <a:lvl3pPr marL="611188" indent="-250825" algn="l" rtl="0" eaLnBrk="1" fontAlgn="base" hangingPunct="1">
              <a:spcBef>
                <a:spcPts val="300"/>
              </a:spcBef>
              <a:spcAft>
                <a:spcPts val="300"/>
              </a:spcAft>
              <a:buClr>
                <a:srgbClr val="BF2E1A"/>
              </a:buClr>
              <a:buFont typeface="Arial" charset="0"/>
              <a:buChar char="•"/>
              <a:defRPr sz="2400" kern="1200">
                <a:solidFill>
                  <a:srgbClr val="262626"/>
                </a:solidFill>
                <a:latin typeface="+mn-lt"/>
                <a:ea typeface="ＭＳ Ｐゴシック" pitchFamily="25" charset="-128"/>
                <a:cs typeface="ＭＳ Ｐゴシック"/>
              </a:defRPr>
            </a:lvl3pPr>
            <a:lvl4pPr marL="863600" indent="-250825" algn="l" rtl="0" eaLnBrk="1" fontAlgn="base" hangingPunct="1">
              <a:spcBef>
                <a:spcPts val="300"/>
              </a:spcBef>
              <a:spcAft>
                <a:spcPts val="300"/>
              </a:spcAft>
              <a:buClr>
                <a:srgbClr val="BF2E1A"/>
              </a:buClr>
              <a:buFont typeface="Courier New" charset="0"/>
              <a:buChar char="o"/>
              <a:defRPr sz="2000" kern="1200">
                <a:solidFill>
                  <a:srgbClr val="262626"/>
                </a:solidFill>
                <a:latin typeface="+mn-lt"/>
                <a:ea typeface="ＭＳ Ｐゴシック" pitchFamily="25" charset="-128"/>
                <a:cs typeface="ＭＳ Ｐゴシック"/>
              </a:defRPr>
            </a:lvl4pPr>
            <a:lvl5pPr marL="1114425" indent="-250825" algn="l" rtl="0" eaLnBrk="1" fontAlgn="base" hangingPunct="1">
              <a:spcBef>
                <a:spcPts val="300"/>
              </a:spcBef>
              <a:spcAft>
                <a:spcPct val="0"/>
              </a:spcAft>
              <a:buClr>
                <a:srgbClr val="BF2E1A"/>
              </a:buClr>
              <a:buFont typeface="Lucida Grande" charset="0"/>
              <a:buChar char="-"/>
              <a:defRPr sz="20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400" dirty="0" smtClean="0">
                <a:latin typeface="Calibri" charset="0"/>
                <a:ea typeface="ＭＳ Ｐゴシック" charset="0"/>
                <a:cs typeface="ＭＳ Ｐゴシック" charset="0"/>
              </a:rPr>
              <a:t>Alongside refinements to our forecasting approach, the determination introduces several other significant enhancements to the regime</a:t>
            </a:r>
          </a:p>
          <a:p>
            <a:pPr marL="0" indent="0"/>
            <a:endParaRPr lang="en-US" sz="2400" dirty="0">
              <a:latin typeface="Calibri" charset="0"/>
              <a:ea typeface="ＭＳ Ｐゴシック" charset="0"/>
              <a:cs typeface="ＭＳ Ｐゴシック" charset="0"/>
            </a:endParaRPr>
          </a:p>
          <a:p>
            <a:pPr marL="0" indent="0"/>
            <a:r>
              <a:rPr lang="en-US" sz="2400" dirty="0" smtClean="0">
                <a:latin typeface="Calibri" charset="0"/>
                <a:ea typeface="ＭＳ Ｐゴシック" charset="0"/>
                <a:cs typeface="ＭＳ Ｐゴシック" charset="0"/>
              </a:rPr>
              <a:t>These changes improve the incentives distributors face to:</a:t>
            </a:r>
          </a:p>
          <a:p>
            <a:pPr>
              <a:buFont typeface="Arial" panose="020B0604020202020204" pitchFamily="34" charset="0"/>
              <a:buChar char="•"/>
            </a:pPr>
            <a:r>
              <a:rPr lang="en-US" sz="2400" dirty="0" smtClean="0">
                <a:latin typeface="Calibri" charset="0"/>
                <a:ea typeface="ＭＳ Ｐゴシック" charset="0"/>
                <a:cs typeface="ＭＳ Ｐゴシック" charset="0"/>
              </a:rPr>
              <a:t>manage costs</a:t>
            </a:r>
          </a:p>
          <a:p>
            <a:pPr>
              <a:buFont typeface="Arial" panose="020B0604020202020204" pitchFamily="34" charset="0"/>
              <a:buChar char="•"/>
            </a:pPr>
            <a:r>
              <a:rPr lang="en-US" sz="2400" dirty="0">
                <a:latin typeface="Calibri" charset="0"/>
                <a:ea typeface="ＭＳ Ｐゴシック" charset="0"/>
                <a:cs typeface="ＭＳ Ｐゴシック" charset="0"/>
              </a:rPr>
              <a:t>m</a:t>
            </a:r>
            <a:r>
              <a:rPr lang="en-US" sz="2400" dirty="0" smtClean="0">
                <a:latin typeface="Calibri" charset="0"/>
                <a:ea typeface="ＭＳ Ｐゴシック" charset="0"/>
                <a:cs typeface="ＭＳ Ｐゴシック" charset="0"/>
              </a:rPr>
              <a:t>aintain and improve quality</a:t>
            </a:r>
          </a:p>
          <a:p>
            <a:pPr>
              <a:buFont typeface="Arial" panose="020B0604020202020204" pitchFamily="34" charset="0"/>
              <a:buChar char="•"/>
            </a:pPr>
            <a:r>
              <a:rPr lang="en-US" sz="2400" dirty="0" smtClean="0">
                <a:latin typeface="Calibri" charset="0"/>
                <a:ea typeface="ＭＳ Ｐゴシック" charset="0"/>
                <a:cs typeface="ＭＳ Ｐゴシック" charset="0"/>
              </a:rPr>
              <a:t>undertake </a:t>
            </a:r>
            <a:r>
              <a:rPr lang="en-US" sz="2400" dirty="0">
                <a:latin typeface="Calibri" charset="0"/>
                <a:ea typeface="ＭＳ Ｐゴシック" charset="0"/>
                <a:cs typeface="ＭＳ Ｐゴシック" charset="0"/>
              </a:rPr>
              <a:t>energy efficiency </a:t>
            </a:r>
            <a:r>
              <a:rPr lang="en-US" sz="2400" dirty="0" smtClean="0">
                <a:latin typeface="Calibri" charset="0"/>
                <a:ea typeface="ＭＳ Ｐゴシック" charset="0"/>
                <a:cs typeface="ＭＳ Ｐゴシック" charset="0"/>
              </a:rPr>
              <a:t>and demand side management initiatives </a:t>
            </a:r>
            <a:endParaRPr lang="en-US" sz="24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14331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Better incentives to manage costs</a:t>
            </a:r>
            <a:endParaRPr lang="en-NZ" dirty="0">
              <a:solidFill>
                <a:schemeClr val="tx1"/>
              </a:solidFill>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19</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quarter" idx="13"/>
          </p:nvPr>
        </p:nvSpPr>
        <p:spPr>
          <a:xfrm>
            <a:off x="488950" y="1700213"/>
            <a:ext cx="8928100" cy="4105275"/>
          </a:xfrm>
        </p:spPr>
        <p:txBody>
          <a:bodyPr numCol="1"/>
          <a:lstStyle/>
          <a:p>
            <a:pPr marL="0" lvl="0" indent="0"/>
            <a:r>
              <a:rPr lang="en-US" sz="2400" dirty="0" smtClean="0">
                <a:latin typeface="Calibri" charset="0"/>
                <a:ea typeface="ＭＳ Ｐゴシック" charset="0"/>
                <a:cs typeface="ＭＳ Ｐゴシック" charset="0"/>
              </a:rPr>
              <a:t>An amendment to the input methodologies introduces an improved Incremental Rolling Incentive Scheme (IRIS)</a:t>
            </a:r>
            <a:endParaRPr lang="en-US" sz="2400" dirty="0">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Puts in </a:t>
            </a:r>
            <a:r>
              <a:rPr lang="en-NZ" sz="2400" dirty="0">
                <a:solidFill>
                  <a:schemeClr val="tx2"/>
                </a:solidFill>
                <a:latin typeface="Calibri" charset="0"/>
                <a:ea typeface="ＭＳ Ｐゴシック" charset="0"/>
                <a:cs typeface="ＭＳ Ｐゴシック" charset="0"/>
              </a:rPr>
              <a:t>place an incentive to control </a:t>
            </a:r>
            <a:r>
              <a:rPr lang="en-NZ" sz="2400" dirty="0" smtClean="0">
                <a:solidFill>
                  <a:schemeClr val="tx2"/>
                </a:solidFill>
                <a:latin typeface="Calibri" charset="0"/>
                <a:ea typeface="ＭＳ Ｐゴシック" charset="0"/>
                <a:cs typeface="ＭＳ Ｐゴシック" charset="0"/>
              </a:rPr>
              <a:t>expenditure </a:t>
            </a:r>
            <a:r>
              <a:rPr lang="en-NZ" sz="2400" dirty="0">
                <a:solidFill>
                  <a:schemeClr val="tx2"/>
                </a:solidFill>
                <a:latin typeface="Calibri" charset="0"/>
                <a:ea typeface="ＭＳ Ｐゴシック" charset="0"/>
                <a:cs typeface="ＭＳ Ｐゴシック" charset="0"/>
              </a:rPr>
              <a:t>that has a constant strength in each </a:t>
            </a:r>
            <a:r>
              <a:rPr lang="en-NZ" sz="2400" dirty="0" smtClean="0">
                <a:solidFill>
                  <a:schemeClr val="tx2"/>
                </a:solidFill>
                <a:latin typeface="Calibri" charset="0"/>
                <a:ea typeface="ＭＳ Ｐゴシック" charset="0"/>
                <a:cs typeface="ＭＳ Ｐゴシック" charset="0"/>
              </a:rPr>
              <a:t>year of the regulatory period</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Applies to both operating costs and capital costs</a:t>
            </a:r>
          </a:p>
          <a:p>
            <a:pPr>
              <a:buFont typeface="Arial" panose="020B0604020202020204" pitchFamily="34" charset="0"/>
              <a:buChar char="•"/>
            </a:pPr>
            <a:r>
              <a:rPr lang="en-NZ" sz="2400" dirty="0">
                <a:solidFill>
                  <a:schemeClr val="tx2"/>
                </a:solidFill>
                <a:latin typeface="Calibri" charset="0"/>
                <a:ea typeface="ＭＳ Ｐゴシック" charset="0"/>
                <a:cs typeface="ＭＳ Ｐゴシック" charset="0"/>
              </a:rPr>
              <a:t>Distributors </a:t>
            </a:r>
            <a:r>
              <a:rPr lang="en-NZ" sz="2400" dirty="0" smtClean="0">
                <a:solidFill>
                  <a:schemeClr val="tx2"/>
                </a:solidFill>
                <a:latin typeface="Calibri" charset="0"/>
                <a:ea typeface="ＭＳ Ｐゴシック" charset="0"/>
                <a:cs typeface="ＭＳ Ｐゴシック" charset="0"/>
              </a:rPr>
              <a:t>will no </a:t>
            </a:r>
            <a:r>
              <a:rPr lang="en-NZ" sz="2400" dirty="0">
                <a:solidFill>
                  <a:schemeClr val="tx2"/>
                </a:solidFill>
                <a:latin typeface="Calibri" charset="0"/>
                <a:ea typeface="ＭＳ Ｐゴシック" charset="0"/>
                <a:cs typeface="ＭＳ Ｐゴシック" charset="0"/>
              </a:rPr>
              <a:t>longer </a:t>
            </a:r>
            <a:r>
              <a:rPr lang="en-NZ" sz="2400" dirty="0" smtClean="0">
                <a:solidFill>
                  <a:schemeClr val="tx2"/>
                </a:solidFill>
                <a:latin typeface="Calibri" charset="0"/>
                <a:ea typeface="ＭＳ Ｐゴシック" charset="0"/>
                <a:cs typeface="ＭＳ Ｐゴシック" charset="0"/>
              </a:rPr>
              <a:t>be exposed </a:t>
            </a:r>
            <a:r>
              <a:rPr lang="en-NZ" sz="2400" dirty="0">
                <a:solidFill>
                  <a:schemeClr val="tx2"/>
                </a:solidFill>
                <a:latin typeface="Calibri" charset="0"/>
                <a:ea typeface="ＭＳ Ｐゴシック" charset="0"/>
                <a:cs typeface="ＭＳ Ｐゴシック" charset="0"/>
              </a:rPr>
              <a:t>to the full cost of responding to external events that have a temporary impact on </a:t>
            </a:r>
            <a:r>
              <a:rPr lang="en-NZ" sz="2400" dirty="0" smtClean="0">
                <a:solidFill>
                  <a:schemeClr val="tx2"/>
                </a:solidFill>
                <a:latin typeface="Calibri" charset="0"/>
                <a:ea typeface="ＭＳ Ｐゴシック" charset="0"/>
                <a:cs typeface="ＭＳ Ｐゴシック" charset="0"/>
              </a:rPr>
              <a:t>expenditure</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Removes opportunities to increase future revenue by inflating costs in a particular year</a:t>
            </a:r>
            <a:endParaRPr lang="en-NZ" sz="2400" dirty="0">
              <a:solidFill>
                <a:schemeClr val="tx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03771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383704" y="3539214"/>
            <a:ext cx="13665200" cy="30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 Placeholder 2"/>
          <p:cNvSpPr>
            <a:spLocks noGrp="1"/>
          </p:cNvSpPr>
          <p:nvPr>
            <p:ph type="body" sz="quarter" idx="10"/>
          </p:nvPr>
        </p:nvSpPr>
        <p:spPr>
          <a:xfrm>
            <a:off x="488950" y="549275"/>
            <a:ext cx="7131050" cy="457200"/>
          </a:xfrm>
        </p:spPr>
        <p:txBody>
          <a:bodyPr/>
          <a:lstStyle/>
          <a:p>
            <a:r>
              <a:rPr lang="en-US" dirty="0">
                <a:solidFill>
                  <a:schemeClr val="tx1"/>
                </a:solidFill>
                <a:latin typeface="Calibri" charset="0"/>
                <a:ea typeface="ＭＳ Ｐゴシック" charset="0"/>
                <a:cs typeface="ＭＳ Ｐゴシック" charset="0"/>
              </a:rPr>
              <a:t>Introduction</a:t>
            </a:r>
            <a:endParaRPr lang="en-US" sz="3200" dirty="0">
              <a:latin typeface="Calibri" charset="0"/>
              <a:ea typeface="ＭＳ Ｐゴシック" charset="0"/>
              <a:cs typeface="ＭＳ Ｐゴシック" charset="0"/>
            </a:endParaRPr>
          </a:p>
        </p:txBody>
      </p:sp>
      <p:sp>
        <p:nvSpPr>
          <p:cNvPr id="7270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B148EB-DD42-F04B-9A08-B5CF61858909}" type="slidenum">
              <a:rPr lang="en-US">
                <a:solidFill>
                  <a:srgbClr val="C00000"/>
                </a:solidFill>
              </a:rPr>
              <a:pPr eaLnBrk="1" hangingPunct="1"/>
              <a:t>2</a:t>
            </a:fld>
            <a:endParaRPr lang="en-US" dirty="0">
              <a:solidFill>
                <a:srgbClr val="C00000"/>
              </a:solidFill>
            </a:endParaRPr>
          </a:p>
        </p:txBody>
      </p:sp>
      <p:sp>
        <p:nvSpPr>
          <p:cNvPr id="72708" name="Rectangle 3"/>
          <p:cNvSpPr>
            <a:spLocks noGrp="1" noChangeArrowheads="1"/>
          </p:cNvSpPr>
          <p:nvPr>
            <p:ph sz="quarter" idx="13"/>
          </p:nvPr>
        </p:nvSpPr>
        <p:spPr>
          <a:xfrm>
            <a:off x="488950" y="1700213"/>
            <a:ext cx="8928100" cy="4105275"/>
          </a:xfrm>
        </p:spPr>
        <p:txBody>
          <a:bodyPr/>
          <a:lstStyle/>
          <a:p>
            <a:pPr marL="0" indent="0"/>
            <a:endParaRPr lang="en-US" sz="2400" dirty="0" smtClean="0">
              <a:latin typeface="Calibri" charset="0"/>
              <a:ea typeface="ＭＳ Ｐゴシック" charset="0"/>
              <a:cs typeface="ＭＳ Ｐゴシック" charset="0"/>
            </a:endParaRPr>
          </a:p>
          <a:p>
            <a:pPr marL="0" indent="0"/>
            <a:r>
              <a:rPr lang="en-US" sz="2400" dirty="0" smtClean="0">
                <a:latin typeface="Calibri" charset="0"/>
                <a:ea typeface="ＭＳ Ｐゴシック" charset="0"/>
                <a:cs typeface="ＭＳ Ｐゴシック" charset="0"/>
              </a:rPr>
              <a:t>Today we publish the default-price quality paths for 16 electricity distributors for the 2015-2020 period</a:t>
            </a:r>
            <a:br>
              <a:rPr lang="en-US" sz="2400" dirty="0" smtClean="0">
                <a:latin typeface="Calibri" charset="0"/>
                <a:ea typeface="ＭＳ Ｐゴシック" charset="0"/>
                <a:cs typeface="ＭＳ Ｐゴシック" charset="0"/>
              </a:rPr>
            </a:br>
            <a:r>
              <a:rPr lang="en-US" sz="2400" dirty="0" smtClean="0">
                <a:latin typeface="Calibri" charset="0"/>
                <a:ea typeface="ＭＳ Ｐゴシック" charset="0"/>
                <a:cs typeface="ＭＳ Ｐゴシック" charset="0"/>
              </a:rPr>
              <a:t/>
            </a:r>
            <a:br>
              <a:rPr lang="en-US" sz="2400" dirty="0" smtClean="0">
                <a:latin typeface="Calibri" charset="0"/>
                <a:ea typeface="ＭＳ Ｐゴシック" charset="0"/>
                <a:cs typeface="ＭＳ Ｐゴシック" charset="0"/>
              </a:rPr>
            </a:br>
            <a:r>
              <a:rPr lang="en-US" sz="2400" dirty="0" smtClean="0">
                <a:latin typeface="Calibri" charset="0"/>
                <a:ea typeface="ＭＳ Ｐゴシック" charset="0"/>
                <a:cs typeface="ＭＳ Ｐゴシック" charset="0"/>
              </a:rPr>
              <a:t>These new paths apply from </a:t>
            </a:r>
            <a:r>
              <a:rPr lang="en-US" sz="2400" b="1" dirty="0" smtClean="0">
                <a:solidFill>
                  <a:schemeClr val="tx1"/>
                </a:solidFill>
                <a:latin typeface="Calibri" charset="0"/>
                <a:ea typeface="ＭＳ Ｐゴシック" charset="0"/>
                <a:cs typeface="ＭＳ Ｐゴシック" charset="0"/>
              </a:rPr>
              <a:t>1 April 2015 until 31 March 2020</a:t>
            </a:r>
            <a:endParaRPr lang="en-US" sz="2400" b="1" dirty="0">
              <a:solidFill>
                <a:schemeClr val="tx1"/>
              </a:solidFill>
              <a:latin typeface="Calibri" charset="0"/>
              <a:ea typeface="ＭＳ Ｐゴシック" charset="0"/>
              <a:cs typeface="ＭＳ Ｐゴシック" charset="0"/>
            </a:endParaRPr>
          </a:p>
          <a:p>
            <a:pPr marL="0" indent="0"/>
            <a:endParaRPr lang="en-US" sz="2400" dirty="0">
              <a:latin typeface="Calibri" charset="0"/>
              <a:ea typeface="ＭＳ Ｐゴシック" charset="0"/>
              <a:cs typeface="ＭＳ Ｐゴシック" charset="0"/>
            </a:endParaRPr>
          </a:p>
          <a:p>
            <a:pPr marL="0" indent="0"/>
            <a:endParaRPr lang="en-US" sz="2400" dirty="0">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a:solidFill>
                  <a:schemeClr val="tx1"/>
                </a:solidFill>
                <a:latin typeface="Calibri" charset="0"/>
                <a:ea typeface="ＭＳ Ｐゴシック" charset="0"/>
                <a:cs typeface="ＭＳ Ｐゴシック" charset="0"/>
              </a:rPr>
              <a:t>Quality incentive scheme</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20</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quarter" idx="13"/>
          </p:nvPr>
        </p:nvSpPr>
        <p:spPr>
          <a:xfrm>
            <a:off x="488950" y="1700213"/>
            <a:ext cx="8928100" cy="4897139"/>
          </a:xfrm>
        </p:spPr>
        <p:txBody>
          <a:bodyPr numCol="1"/>
          <a:lstStyle/>
          <a:p>
            <a:pPr marL="0" indent="0"/>
            <a:r>
              <a:rPr lang="en-US" sz="2400" dirty="0" smtClean="0">
                <a:latin typeface="Calibri" charset="0"/>
                <a:ea typeface="ＭＳ Ｐゴシック" charset="0"/>
                <a:cs typeface="ＭＳ Ｐゴシック" charset="0"/>
              </a:rPr>
              <a:t>We are introducing </a:t>
            </a:r>
            <a:r>
              <a:rPr lang="en-US" sz="2400" dirty="0" smtClean="0">
                <a:latin typeface="Calibri" charset="0"/>
                <a:ea typeface="ＭＳ Ｐゴシック" charset="0"/>
                <a:cs typeface="ＭＳ Ｐゴシック" charset="0"/>
              </a:rPr>
              <a:t>a revenue-linked quality incentive </a:t>
            </a:r>
            <a:r>
              <a:rPr lang="en-US" sz="2400" dirty="0" smtClean="0">
                <a:latin typeface="Calibri" charset="0"/>
                <a:ea typeface="ＭＳ Ｐゴシック" charset="0"/>
                <a:cs typeface="ＭＳ Ｐゴシック" charset="0"/>
              </a:rPr>
              <a:t>which complements the current pass/fail </a:t>
            </a:r>
            <a:r>
              <a:rPr lang="en-US" sz="2400" dirty="0" smtClean="0">
                <a:latin typeface="Calibri" charset="0"/>
                <a:ea typeface="ＭＳ Ｐゴシック" charset="0"/>
                <a:cs typeface="ＭＳ Ｐゴシック" charset="0"/>
              </a:rPr>
              <a:t>quality standard</a:t>
            </a:r>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r>
              <a:rPr lang="en-US" sz="2400" dirty="0" smtClean="0">
                <a:latin typeface="Calibri" charset="0"/>
                <a:ea typeface="ＭＳ Ｐゴシック" charset="0"/>
                <a:cs typeface="ＭＳ Ｐゴシック" charset="0"/>
              </a:rPr>
              <a:t>Automatic  financial rewards and penalties</a:t>
            </a:r>
          </a:p>
          <a:p>
            <a:pPr>
              <a:buFont typeface="Arial" panose="020B0604020202020204" pitchFamily="34" charset="0"/>
              <a:buChar char="•"/>
            </a:pPr>
            <a:r>
              <a:rPr lang="en-NZ" sz="2400" dirty="0" smtClean="0">
                <a:latin typeface="Calibri" charset="0"/>
                <a:ea typeface="ＭＳ Ｐゴシック" charset="0"/>
                <a:cs typeface="ＭＳ Ｐゴシック" charset="0"/>
              </a:rPr>
              <a:t>Parameters set conservatively for the 2015-2020 period</a:t>
            </a:r>
          </a:p>
          <a:p>
            <a:pPr lvl="2">
              <a:buSzPct val="70000"/>
              <a:buFont typeface="Courier New" pitchFamily="-110" charset="0"/>
              <a:buChar char="o"/>
            </a:pPr>
            <a:r>
              <a:rPr lang="en-US" sz="2000" dirty="0" smtClean="0">
                <a:solidFill>
                  <a:srgbClr val="000000"/>
                </a:solidFill>
                <a:ea typeface="ＭＳ Ｐゴシック" pitchFamily="-110" charset="-128"/>
                <a:cs typeface="ＭＳ Ｐゴシック" charset="0"/>
              </a:rPr>
              <a:t>Reward/penalty set at up to 1% of MAR</a:t>
            </a:r>
            <a:endParaRPr lang="en-US" sz="2000" dirty="0">
              <a:solidFill>
                <a:srgbClr val="000000"/>
              </a:solidFill>
              <a:ea typeface="ＭＳ Ｐゴシック" pitchFamily="-110" charset="-128"/>
              <a:cs typeface="ＭＳ Ｐゴシック" charset="0"/>
            </a:endParaRPr>
          </a:p>
          <a:p>
            <a:pPr lvl="2">
              <a:buSzPct val="70000"/>
              <a:buFont typeface="Courier New" pitchFamily="-110" charset="0"/>
              <a:buChar char="o"/>
            </a:pPr>
            <a:r>
              <a:rPr lang="en-US" sz="2000" dirty="0" smtClean="0">
                <a:solidFill>
                  <a:srgbClr val="000000"/>
                </a:solidFill>
                <a:ea typeface="ＭＳ Ｐゴシック" pitchFamily="-110" charset="-128"/>
                <a:cs typeface="ＭＳ Ｐゴシック" charset="0"/>
              </a:rPr>
              <a:t>Targets based on historic performance</a:t>
            </a:r>
          </a:p>
          <a:p>
            <a:pPr>
              <a:buFont typeface="Arial" panose="020B0604020202020204" pitchFamily="34" charset="0"/>
              <a:buChar char="•"/>
            </a:pPr>
            <a:r>
              <a:rPr lang="en-NZ" sz="2400" dirty="0" smtClean="0">
                <a:latin typeface="Calibri" charset="0"/>
                <a:ea typeface="ＭＳ Ｐゴシック" charset="0"/>
                <a:cs typeface="ＭＳ Ｐゴシック" charset="0"/>
              </a:rPr>
              <a:t>Developed with input from the ENA quality working group</a:t>
            </a:r>
          </a:p>
          <a:p>
            <a:pPr>
              <a:buFont typeface="Arial" panose="020B0604020202020204" pitchFamily="34" charset="0"/>
              <a:buChar char="•"/>
            </a:pPr>
            <a:r>
              <a:rPr lang="en-NZ" sz="2400" dirty="0">
                <a:latin typeface="Calibri" charset="0"/>
                <a:ea typeface="ＭＳ Ｐゴシック" charset="0"/>
                <a:cs typeface="ＭＳ Ｐゴシック" charset="0"/>
              </a:rPr>
              <a:t>As this is a new mechanism it is likely to be refined </a:t>
            </a:r>
            <a:r>
              <a:rPr lang="en-NZ" sz="2400" dirty="0" smtClean="0">
                <a:latin typeface="Calibri" charset="0"/>
                <a:ea typeface="ＭＳ Ｐゴシック" charset="0"/>
                <a:cs typeface="ＭＳ Ｐゴシック" charset="0"/>
              </a:rPr>
              <a:t>in future</a:t>
            </a:r>
            <a:endParaRPr lang="en-NZ" sz="2400" dirty="0">
              <a:latin typeface="Calibri" charset="0"/>
              <a:ea typeface="ＭＳ Ｐゴシック" charset="0"/>
              <a:cs typeface="ＭＳ Ｐゴシック" charset="0"/>
            </a:endParaRPr>
          </a:p>
          <a:p>
            <a:pPr marL="0" indent="0"/>
            <a:endParaRPr lang="en-US" sz="240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68222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a:solidFill>
                  <a:schemeClr val="tx1"/>
                </a:solidFill>
                <a:latin typeface="Calibri" charset="0"/>
                <a:ea typeface="ＭＳ Ｐゴシック" charset="0"/>
                <a:cs typeface="ＭＳ Ｐゴシック" charset="0"/>
              </a:rPr>
              <a:t>Energy efficiency incentives</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21</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quarter" idx="13"/>
          </p:nvPr>
        </p:nvSpPr>
        <p:spPr>
          <a:xfrm>
            <a:off x="488950" y="1700213"/>
            <a:ext cx="8928100" cy="4105275"/>
          </a:xfrm>
        </p:spPr>
        <p:txBody>
          <a:bodyPr numCol="1"/>
          <a:lstStyle/>
          <a:p>
            <a:pPr marL="0" indent="0"/>
            <a:r>
              <a:rPr lang="en-US" sz="2400" dirty="0" smtClean="0">
                <a:latin typeface="Calibri" charset="0"/>
                <a:ea typeface="ＭＳ Ｐゴシック" charset="0"/>
                <a:cs typeface="ＭＳ Ｐゴシック" charset="0"/>
              </a:rPr>
              <a:t>The determination provides improved incentives for distributors to undertake </a:t>
            </a:r>
            <a:r>
              <a:rPr lang="en-US" sz="2400" dirty="0" smtClean="0">
                <a:latin typeface="Calibri" charset="0"/>
                <a:ea typeface="ＭＳ Ｐゴシック" charset="0"/>
                <a:cs typeface="ＭＳ Ｐゴシック" charset="0"/>
              </a:rPr>
              <a:t>energy </a:t>
            </a:r>
            <a:r>
              <a:rPr lang="en-US" sz="2400" dirty="0" smtClean="0">
                <a:latin typeface="Calibri" charset="0"/>
                <a:ea typeface="ＭＳ Ｐゴシック" charset="0"/>
                <a:cs typeface="ＭＳ Ｐゴシック" charset="0"/>
              </a:rPr>
              <a:t>efficiency and demand side management initiatives </a:t>
            </a:r>
            <a:endParaRPr lang="en-US" sz="2400" dirty="0">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Compensates </a:t>
            </a:r>
            <a:r>
              <a:rPr lang="en-NZ" sz="2400" dirty="0">
                <a:solidFill>
                  <a:schemeClr val="tx2"/>
                </a:solidFill>
                <a:latin typeface="Calibri" charset="0"/>
                <a:ea typeface="ＭＳ Ｐゴシック" charset="0"/>
                <a:cs typeface="ＭＳ Ｐゴシック" charset="0"/>
              </a:rPr>
              <a:t>distributors for revenue foregone as a result of </a:t>
            </a:r>
            <a:r>
              <a:rPr lang="en-NZ" sz="2400" dirty="0" smtClean="0">
                <a:solidFill>
                  <a:schemeClr val="tx2"/>
                </a:solidFill>
                <a:latin typeface="Calibri" charset="0"/>
                <a:ea typeface="ＭＳ Ｐゴシック" charset="0"/>
                <a:cs typeface="ＭＳ Ｐゴシック" charset="0"/>
              </a:rPr>
              <a:t>energy efficiency </a:t>
            </a:r>
            <a:r>
              <a:rPr lang="en-NZ" sz="2400" dirty="0" smtClean="0">
                <a:solidFill>
                  <a:schemeClr val="tx2"/>
                </a:solidFill>
                <a:latin typeface="Calibri" charset="0"/>
                <a:ea typeface="ＭＳ Ｐゴシック" charset="0"/>
                <a:cs typeface="ＭＳ Ｐゴシック" charset="0"/>
              </a:rPr>
              <a:t>or </a:t>
            </a:r>
            <a:r>
              <a:rPr lang="en-US" sz="2400" dirty="0" smtClean="0">
                <a:latin typeface="Calibri" charset="0"/>
                <a:ea typeface="ＭＳ Ｐゴシック" charset="0"/>
                <a:cs typeface="ＭＳ Ｐゴシック" charset="0"/>
              </a:rPr>
              <a:t>demand-side </a:t>
            </a:r>
            <a:r>
              <a:rPr lang="en-US" sz="2400" dirty="0">
                <a:latin typeface="Calibri" charset="0"/>
                <a:ea typeface="ＭＳ Ｐゴシック" charset="0"/>
                <a:cs typeface="ＭＳ Ｐゴシック" charset="0"/>
              </a:rPr>
              <a:t>management </a:t>
            </a:r>
            <a:r>
              <a:rPr lang="en-NZ" sz="2400" dirty="0" smtClean="0">
                <a:solidFill>
                  <a:schemeClr val="tx2"/>
                </a:solidFill>
                <a:latin typeface="Calibri" charset="0"/>
                <a:ea typeface="ＭＳ Ｐゴシック" charset="0"/>
                <a:cs typeface="ＭＳ Ｐゴシック" charset="0"/>
              </a:rPr>
              <a:t>initiatives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Aligns the treatment of investments in new technology with shorter asset </a:t>
            </a:r>
            <a:r>
              <a:rPr lang="en-NZ" sz="2400" dirty="0" smtClean="0">
                <a:solidFill>
                  <a:schemeClr val="tx2"/>
                </a:solidFill>
                <a:latin typeface="Calibri" charset="0"/>
                <a:ea typeface="ＭＳ Ｐゴシック" charset="0"/>
                <a:cs typeface="ＭＳ Ｐゴシック" charset="0"/>
              </a:rPr>
              <a:t>lives, </a:t>
            </a:r>
            <a:r>
              <a:rPr lang="en-NZ" sz="2400" dirty="0" smtClean="0">
                <a:solidFill>
                  <a:schemeClr val="tx2"/>
                </a:solidFill>
                <a:latin typeface="Calibri" charset="0"/>
                <a:ea typeface="ＭＳ Ｐゴシック" charset="0"/>
                <a:cs typeface="ＭＳ Ｐゴシック" charset="0"/>
              </a:rPr>
              <a:t>with treatment of </a:t>
            </a:r>
            <a:r>
              <a:rPr lang="en-NZ" sz="2400" dirty="0">
                <a:solidFill>
                  <a:schemeClr val="tx2"/>
                </a:solidFill>
                <a:latin typeface="Calibri" charset="0"/>
                <a:ea typeface="ＭＳ Ｐゴシック" charset="0"/>
                <a:cs typeface="ＭＳ Ｐゴシック" charset="0"/>
              </a:rPr>
              <a:t>assets with longer lives</a:t>
            </a:r>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Consistent with our obligations under s 54Q of the Act</a:t>
            </a:r>
          </a:p>
        </p:txBody>
      </p:sp>
    </p:spTree>
    <p:extLst>
      <p:ext uri="{BB962C8B-B14F-4D97-AF65-F5344CB8AC3E}">
        <p14:creationId xmlns:p14="http://schemas.microsoft.com/office/powerpoint/2010/main" val="2325431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Dealing with uncertainty</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22</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quarter" idx="13"/>
          </p:nvPr>
        </p:nvSpPr>
        <p:spPr>
          <a:xfrm>
            <a:off x="488950" y="1700213"/>
            <a:ext cx="8928100" cy="4105275"/>
          </a:xfrm>
        </p:spPr>
        <p:txBody>
          <a:bodyPr numCol="1"/>
          <a:lstStyle/>
          <a:p>
            <a:pPr>
              <a:buFont typeface="Arial" panose="020B0604020202020204" pitchFamily="34" charset="0"/>
              <a:buChar char="•"/>
            </a:pPr>
            <a:r>
              <a:rPr lang="en-NZ" sz="2400" dirty="0"/>
              <a:t>The High Court has determined amendments to the input methodologies that allow reconsideration of the price-quality path following a catastrophic event or other change </a:t>
            </a:r>
            <a:r>
              <a:rPr lang="en-NZ" sz="2400" dirty="0" smtClean="0"/>
              <a:t>event</a:t>
            </a:r>
            <a:endParaRPr lang="en-NZ" sz="2400" dirty="0" smtClean="0">
              <a:solidFill>
                <a:schemeClr val="tx2"/>
              </a:solidFill>
              <a:latin typeface="Calibri" charset="0"/>
              <a:ea typeface="ＭＳ Ｐゴシック" charset="0"/>
              <a:cs typeface="ＭＳ Ｐゴシック" charset="0"/>
            </a:endParaRPr>
          </a:p>
          <a:p>
            <a:pPr marL="0" indent="0"/>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In addition, we are introducing </a:t>
            </a:r>
            <a:r>
              <a:rPr lang="en-NZ" sz="2400" dirty="0" smtClean="0">
                <a:solidFill>
                  <a:schemeClr val="tx2"/>
                </a:solidFill>
                <a:latin typeface="Calibri" charset="0"/>
                <a:ea typeface="ＭＳ Ｐゴシック" charset="0"/>
                <a:cs typeface="ＭＳ Ｐゴシック" charset="0"/>
              </a:rPr>
              <a:t>a recoverable cost to allow for prudent expenditures between the event </a:t>
            </a:r>
            <a:r>
              <a:rPr lang="en-NZ" sz="2400" dirty="0" smtClean="0">
                <a:solidFill>
                  <a:schemeClr val="tx2"/>
                </a:solidFill>
                <a:latin typeface="Calibri" charset="0"/>
                <a:ea typeface="ＭＳ Ｐゴシック" charset="0"/>
                <a:cs typeface="ＭＳ Ｐゴシック" charset="0"/>
              </a:rPr>
              <a:t>and when </a:t>
            </a:r>
            <a:r>
              <a:rPr lang="en-NZ" sz="2400" dirty="0" smtClean="0">
                <a:solidFill>
                  <a:schemeClr val="tx2"/>
                </a:solidFill>
                <a:latin typeface="Calibri" charset="0"/>
                <a:ea typeface="ＭＳ Ｐゴシック" charset="0"/>
                <a:cs typeface="ＭＳ Ｐゴシック" charset="0"/>
              </a:rPr>
              <a:t>prices are reset</a:t>
            </a:r>
          </a:p>
          <a:p>
            <a:pPr>
              <a:buFont typeface="Arial" panose="020B0604020202020204" pitchFamily="34" charset="0"/>
              <a:buChar char="•"/>
            </a:pPr>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We have improved our approach </a:t>
            </a:r>
            <a:r>
              <a:rPr lang="en-NZ" sz="2400" dirty="0" smtClean="0">
                <a:solidFill>
                  <a:schemeClr val="tx2"/>
                </a:solidFill>
                <a:latin typeface="Calibri" charset="0"/>
                <a:ea typeface="ＭＳ Ｐゴシック" charset="0"/>
                <a:cs typeface="ＭＳ Ｐゴシック" charset="0"/>
              </a:rPr>
              <a:t>to pass-through and recoverable costs </a:t>
            </a:r>
            <a:r>
              <a:rPr lang="en-NZ" sz="2400" dirty="0" smtClean="0">
                <a:solidFill>
                  <a:schemeClr val="tx2"/>
                </a:solidFill>
                <a:latin typeface="Calibri" charset="0"/>
                <a:ea typeface="ＭＳ Ｐゴシック" charset="0"/>
                <a:cs typeface="ＭＳ Ｐゴシック" charset="0"/>
              </a:rPr>
              <a:t>to enable </a:t>
            </a:r>
            <a:r>
              <a:rPr lang="en-NZ" sz="2400" dirty="0" smtClean="0">
                <a:solidFill>
                  <a:schemeClr val="tx2"/>
                </a:solidFill>
                <a:latin typeface="Calibri" charset="0"/>
                <a:ea typeface="ＭＳ Ｐゴシック" charset="0"/>
                <a:cs typeface="ＭＳ Ｐゴシック" charset="0"/>
              </a:rPr>
              <a:t>distributors to fully recover </a:t>
            </a:r>
            <a:r>
              <a:rPr lang="en-NZ" sz="2400" dirty="0" smtClean="0">
                <a:solidFill>
                  <a:schemeClr val="tx2"/>
                </a:solidFill>
                <a:latin typeface="Calibri" charset="0"/>
                <a:ea typeface="ＭＳ Ｐゴシック" charset="0"/>
                <a:cs typeface="ＭＳ Ｐゴシック" charset="0"/>
              </a:rPr>
              <a:t>these </a:t>
            </a:r>
            <a:r>
              <a:rPr lang="en-NZ" sz="2400" dirty="0" smtClean="0">
                <a:solidFill>
                  <a:schemeClr val="tx2"/>
                </a:solidFill>
                <a:latin typeface="Calibri" charset="0"/>
                <a:ea typeface="ＭＳ Ｐゴシック" charset="0"/>
                <a:cs typeface="ＭＳ Ｐゴシック" charset="0"/>
              </a:rPr>
              <a:t>amounts</a:t>
            </a:r>
            <a:endParaRPr lang="en-NZ" sz="2400" dirty="0">
              <a:solidFill>
                <a:schemeClr val="tx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77954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a:solidFill>
                  <a:schemeClr val="tx1"/>
                </a:solidFill>
                <a:latin typeface="Calibri" charset="0"/>
                <a:ea typeface="ＭＳ Ｐゴシック" charset="0"/>
                <a:cs typeface="ＭＳ Ｐゴシック" charset="0"/>
              </a:rPr>
              <a:t>Impact on consumers</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23</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quarter" idx="13"/>
          </p:nvPr>
        </p:nvSpPr>
        <p:spPr>
          <a:xfrm>
            <a:off x="488950" y="1700213"/>
            <a:ext cx="8928100" cy="4105275"/>
          </a:xfrm>
        </p:spPr>
        <p:txBody>
          <a:bodyPr numCol="1"/>
          <a:lstStyle/>
          <a:p>
            <a:pPr marL="0" indent="0"/>
            <a:r>
              <a:rPr lang="en-US" sz="2400" dirty="0" smtClean="0">
                <a:latin typeface="Calibri" charset="0"/>
                <a:ea typeface="ＭＳ Ｐゴシック" charset="0"/>
                <a:cs typeface="ＭＳ Ｐゴシック" charset="0"/>
              </a:rPr>
              <a:t>The next slide presents these price changes in consumer bills terms</a:t>
            </a:r>
            <a:br>
              <a:rPr lang="en-US" sz="2400" dirty="0" smtClean="0">
                <a:latin typeface="Calibri" charset="0"/>
                <a:ea typeface="ＭＳ Ｐゴシック" charset="0"/>
                <a:cs typeface="ＭＳ Ｐゴシック" charset="0"/>
              </a:rPr>
            </a:br>
            <a:r>
              <a:rPr lang="en-US" sz="2400" dirty="0" smtClean="0">
                <a:latin typeface="Calibri" charset="0"/>
                <a:ea typeface="ＭＳ Ｐゴシック" charset="0"/>
                <a:cs typeface="ＭＳ Ｐゴシック" charset="0"/>
              </a:rPr>
              <a:t>It is important to bear in mind that these figures are </a:t>
            </a:r>
            <a:r>
              <a:rPr lang="en-US" sz="2400" b="1" dirty="0" smtClean="0">
                <a:latin typeface="Calibri" charset="0"/>
                <a:ea typeface="ＭＳ Ｐゴシック" charset="0"/>
                <a:cs typeface="ＭＳ Ｐゴシック" charset="0"/>
              </a:rPr>
              <a:t>indicative at best</a:t>
            </a:r>
            <a:endParaRPr lang="en-US" sz="2400" dirty="0">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The price-cap we set is an average across all customers</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Distributors can choose how to structure their tariffs</a:t>
            </a:r>
            <a:endParaRPr lang="en-NZ" sz="2400" dirty="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a:solidFill>
                  <a:schemeClr val="tx2"/>
                </a:solidFill>
                <a:latin typeface="Calibri" charset="0"/>
                <a:ea typeface="ＭＳ Ｐゴシック" charset="0"/>
                <a:cs typeface="ＭＳ Ｐゴシック" charset="0"/>
              </a:rPr>
              <a:t>B</a:t>
            </a:r>
            <a:r>
              <a:rPr lang="en-NZ" sz="2400" dirty="0" smtClean="0">
                <a:solidFill>
                  <a:schemeClr val="tx2"/>
                </a:solidFill>
                <a:latin typeface="Calibri" charset="0"/>
                <a:ea typeface="ＭＳ Ｐゴシック" charset="0"/>
                <a:cs typeface="ＭＳ Ｐゴシック" charset="0"/>
              </a:rPr>
              <a:t>ased </a:t>
            </a:r>
            <a:r>
              <a:rPr lang="en-NZ" sz="2400" dirty="0" smtClean="0">
                <a:solidFill>
                  <a:schemeClr val="tx2"/>
                </a:solidFill>
                <a:latin typeface="Calibri" charset="0"/>
                <a:ea typeface="ＭＳ Ｐゴシック" charset="0"/>
                <a:cs typeface="ＭＳ Ｐゴシック" charset="0"/>
              </a:rPr>
              <a:t>on an average </a:t>
            </a:r>
            <a:r>
              <a:rPr lang="en-NZ" sz="2400" dirty="0" smtClean="0">
                <a:solidFill>
                  <a:schemeClr val="tx2"/>
                </a:solidFill>
                <a:latin typeface="Calibri" charset="0"/>
                <a:ea typeface="ＭＳ Ｐゴシック" charset="0"/>
                <a:cs typeface="ＭＳ Ｐゴシック" charset="0"/>
              </a:rPr>
              <a:t>residential consumer (8000 kWh/year)</a:t>
            </a:r>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Distributors may not price up to their cap</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Distribution is only 23.2% of an average bill</a:t>
            </a:r>
            <a:endParaRPr lang="en-NZ" sz="2400" dirty="0">
              <a:solidFill>
                <a:schemeClr val="tx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03279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sz="2800" dirty="0" smtClean="0">
                <a:solidFill>
                  <a:schemeClr val="tx1"/>
                </a:solidFill>
                <a:latin typeface="Calibri" charset="0"/>
                <a:ea typeface="ＭＳ Ｐゴシック" charset="0"/>
                <a:cs typeface="ＭＳ Ｐゴシック" charset="0"/>
              </a:rPr>
              <a:t>Estimated change in monthly consumer bills</a:t>
            </a:r>
            <a:endParaRPr lang="en-US" sz="24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24</a:t>
            </a:fld>
            <a:endParaRPr lang="en-US">
              <a:solidFill>
                <a:srgbClr val="C00000"/>
              </a:solidFill>
            </a:endParaRPr>
          </a:p>
        </p:txBody>
      </p:sp>
      <p:sp>
        <p:nvSpPr>
          <p:cNvPr id="7" name="TextBox 6"/>
          <p:cNvSpPr txBox="1"/>
          <p:nvPr/>
        </p:nvSpPr>
        <p:spPr>
          <a:xfrm>
            <a:off x="56456" y="6220539"/>
            <a:ext cx="9769920" cy="307777"/>
          </a:xfrm>
          <a:prstGeom prst="rect">
            <a:avLst/>
          </a:prstGeom>
          <a:noFill/>
        </p:spPr>
        <p:txBody>
          <a:bodyPr wrap="square" rtlCol="0">
            <a:spAutoFit/>
          </a:bodyPr>
          <a:lstStyle/>
          <a:p>
            <a:pPr algn="ctr"/>
            <a:r>
              <a:rPr lang="en-NZ" sz="1400" i="1" dirty="0" smtClean="0">
                <a:solidFill>
                  <a:schemeClr val="tx2"/>
                </a:solidFill>
              </a:rPr>
              <a:t>Estimated one-off average change in an average monthly consumer bill, between 2014/15 to 2015/16.</a:t>
            </a:r>
            <a:endParaRPr lang="en-NZ" sz="1400" i="1" dirty="0">
              <a:solidFill>
                <a:schemeClr val="tx2"/>
              </a:solidFill>
            </a:endParaRPr>
          </a:p>
        </p:txBody>
      </p:sp>
      <p:graphicFrame>
        <p:nvGraphicFramePr>
          <p:cNvPr id="11" name="Chart 10"/>
          <p:cNvGraphicFramePr>
            <a:graphicFrameLocks noGrp="1"/>
          </p:cNvGraphicFramePr>
          <p:nvPr>
            <p:extLst>
              <p:ext uri="{D42A27DB-BD31-4B8C-83A1-F6EECF244321}">
                <p14:modId xmlns:p14="http://schemas.microsoft.com/office/powerpoint/2010/main" val="3205039769"/>
              </p:ext>
            </p:extLst>
          </p:nvPr>
        </p:nvGraphicFramePr>
        <p:xfrm>
          <a:off x="1119000" y="1268759"/>
          <a:ext cx="7668000" cy="499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4106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a:solidFill>
                  <a:schemeClr val="tx1"/>
                </a:solidFill>
                <a:latin typeface="Calibri" charset="0"/>
                <a:ea typeface="ＭＳ Ｐゴシック" charset="0"/>
                <a:cs typeface="ＭＳ Ｐゴシック" charset="0"/>
              </a:rPr>
              <a:t>Impact </a:t>
            </a:r>
            <a:r>
              <a:rPr lang="en-US" dirty="0" smtClean="0">
                <a:solidFill>
                  <a:schemeClr val="tx1"/>
                </a:solidFill>
                <a:latin typeface="Calibri" charset="0"/>
                <a:ea typeface="ＭＳ Ｐゴシック" charset="0"/>
                <a:cs typeface="ＭＳ Ｐゴシック" charset="0"/>
              </a:rPr>
              <a:t>of the Transpower IPP</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25</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quarter" idx="13"/>
          </p:nvPr>
        </p:nvSpPr>
        <p:spPr>
          <a:xfrm>
            <a:off x="488950" y="1700213"/>
            <a:ext cx="8928100" cy="4105275"/>
          </a:xfrm>
        </p:spPr>
        <p:txBody>
          <a:bodyPr numCol="1"/>
          <a:lstStyle/>
          <a:p>
            <a:pPr marL="0" indent="0"/>
            <a:r>
              <a:rPr lang="en-US" sz="2400" dirty="0" smtClean="0">
                <a:latin typeface="Calibri" charset="0"/>
                <a:ea typeface="ＭＳ Ｐゴシック" charset="0"/>
                <a:cs typeface="ＭＳ Ｐゴシック" charset="0"/>
              </a:rPr>
              <a:t>In addition to today’s electricity distribution price-quality path reset, the Commission has also reset </a:t>
            </a:r>
            <a:r>
              <a:rPr lang="en-US" sz="2400" dirty="0" err="1" smtClean="0">
                <a:latin typeface="Calibri" charset="0"/>
                <a:ea typeface="ＭＳ Ｐゴシック" charset="0"/>
                <a:cs typeface="ＭＳ Ｐゴシック" charset="0"/>
              </a:rPr>
              <a:t>Transpower’s</a:t>
            </a:r>
            <a:r>
              <a:rPr lang="en-US" sz="2400" dirty="0" smtClean="0">
                <a:latin typeface="Calibri" charset="0"/>
                <a:ea typeface="ＭＳ Ｐゴシック" charset="0"/>
                <a:cs typeface="ＭＳ Ｐゴシック" charset="0"/>
              </a:rPr>
              <a:t> individual price-quality path</a:t>
            </a:r>
            <a:endParaRPr lang="en-US" sz="2400" dirty="0">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Transmission charges are about 7.4% of an average consumer bill</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Transmission charges will </a:t>
            </a:r>
            <a:r>
              <a:rPr lang="en-NZ" sz="2400" dirty="0" smtClean="0">
                <a:solidFill>
                  <a:schemeClr val="tx2"/>
                </a:solidFill>
                <a:latin typeface="Calibri" charset="0"/>
                <a:ea typeface="ＭＳ Ｐゴシック" charset="0"/>
                <a:cs typeface="ＭＳ Ｐゴシック" charset="0"/>
              </a:rPr>
              <a:t>decrease modestly </a:t>
            </a:r>
            <a:r>
              <a:rPr lang="en-NZ" sz="2400" dirty="0" smtClean="0">
                <a:solidFill>
                  <a:schemeClr val="tx2"/>
                </a:solidFill>
                <a:latin typeface="Calibri" charset="0"/>
                <a:ea typeface="ＭＳ Ｐゴシック" charset="0"/>
                <a:cs typeface="ＭＳ Ｐゴシック" charset="0"/>
              </a:rPr>
              <a:t>on average across the country once the individual price-quality path reset takes effect</a:t>
            </a: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Charges for specific regions may change as a result of proposed changes in </a:t>
            </a:r>
            <a:r>
              <a:rPr lang="en-NZ" sz="2400" dirty="0" err="1" smtClean="0">
                <a:solidFill>
                  <a:schemeClr val="tx2"/>
                </a:solidFill>
                <a:latin typeface="Calibri" charset="0"/>
                <a:ea typeface="ＭＳ Ｐゴシック" charset="0"/>
                <a:cs typeface="ＭＳ Ｐゴシック" charset="0"/>
              </a:rPr>
              <a:t>Transpower’s</a:t>
            </a:r>
            <a:r>
              <a:rPr lang="en-NZ" sz="2400" dirty="0" smtClean="0">
                <a:solidFill>
                  <a:schemeClr val="tx2"/>
                </a:solidFill>
                <a:latin typeface="Calibri" charset="0"/>
                <a:ea typeface="ＭＳ Ｐゴシック" charset="0"/>
                <a:cs typeface="ＭＳ Ｐゴシック" charset="0"/>
              </a:rPr>
              <a:t> pricing methodologies</a:t>
            </a:r>
          </a:p>
          <a:p>
            <a:pPr>
              <a:buFont typeface="Arial" panose="020B0604020202020204" pitchFamily="34" charset="0"/>
              <a:buChar char="•"/>
            </a:pPr>
            <a:endParaRPr lang="en-NZ" sz="2400" dirty="0">
              <a:solidFill>
                <a:schemeClr val="tx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41262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Summary</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26</a:t>
            </a:fld>
            <a:endParaRPr lang="en-US">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quarter" idx="13"/>
          </p:nvPr>
        </p:nvSpPr>
        <p:spPr>
          <a:xfrm>
            <a:off x="488950" y="1700213"/>
            <a:ext cx="8928100" cy="4105275"/>
          </a:xfrm>
        </p:spPr>
        <p:txBody>
          <a:bodyPr numCol="1"/>
          <a:lstStyle/>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We are resetting prices </a:t>
            </a:r>
            <a:r>
              <a:rPr lang="en-NZ" sz="2400" dirty="0" smtClean="0">
                <a:solidFill>
                  <a:schemeClr val="tx2"/>
                </a:solidFill>
                <a:latin typeface="Calibri" charset="0"/>
                <a:ea typeface="ＭＳ Ｐゴシック" charset="0"/>
                <a:cs typeface="ＭＳ Ｐゴシック" charset="0"/>
              </a:rPr>
              <a:t>to take account of forecast costs and </a:t>
            </a:r>
            <a:r>
              <a:rPr lang="en-NZ" sz="2400" dirty="0" smtClean="0">
                <a:solidFill>
                  <a:schemeClr val="tx2"/>
                </a:solidFill>
                <a:latin typeface="Calibri" charset="0"/>
                <a:ea typeface="ＭＳ Ｐゴシック" charset="0"/>
                <a:cs typeface="ＭＳ Ｐゴシック" charset="0"/>
              </a:rPr>
              <a:t>forecast revenues</a:t>
            </a:r>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We have refined our forecasting methods since the draft decision following </a:t>
            </a:r>
            <a:r>
              <a:rPr lang="en-NZ" sz="2400" dirty="0" smtClean="0">
                <a:solidFill>
                  <a:schemeClr val="tx2"/>
                </a:solidFill>
                <a:latin typeface="Calibri" charset="0"/>
                <a:ea typeface="ＭＳ Ｐゴシック" charset="0"/>
                <a:cs typeface="ＭＳ Ｐゴシック" charset="0"/>
              </a:rPr>
              <a:t>input from stakeholders</a:t>
            </a:r>
          </a:p>
          <a:p>
            <a:pPr>
              <a:buFont typeface="Arial" panose="020B0604020202020204" pitchFamily="34" charset="0"/>
              <a:buChar char="•"/>
            </a:pPr>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The determination improves several incentive </a:t>
            </a:r>
            <a:r>
              <a:rPr lang="en-NZ" sz="2400" dirty="0" smtClean="0">
                <a:solidFill>
                  <a:schemeClr val="tx2"/>
                </a:solidFill>
                <a:latin typeface="Calibri" charset="0"/>
                <a:ea typeface="ＭＳ Ｐゴシック" charset="0"/>
                <a:cs typeface="ＭＳ Ｐゴシック" charset="0"/>
              </a:rPr>
              <a:t>mechanisms</a:t>
            </a:r>
          </a:p>
          <a:p>
            <a:pPr>
              <a:buFont typeface="Arial" panose="020B0604020202020204" pitchFamily="34" charset="0"/>
              <a:buChar char="•"/>
            </a:pPr>
            <a:endParaRPr lang="en-NZ"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NZ" sz="2400" dirty="0" smtClean="0">
                <a:solidFill>
                  <a:schemeClr val="tx2"/>
                </a:solidFill>
                <a:latin typeface="Calibri" charset="0"/>
                <a:ea typeface="ＭＳ Ｐゴシック" charset="0"/>
                <a:cs typeface="ＭＳ Ｐゴシック" charset="0"/>
              </a:rPr>
              <a:t>At a national </a:t>
            </a:r>
            <a:r>
              <a:rPr lang="en-NZ" sz="2400" dirty="0" smtClean="0">
                <a:solidFill>
                  <a:schemeClr val="tx2"/>
                </a:solidFill>
                <a:latin typeface="Calibri" charset="0"/>
                <a:ea typeface="ＭＳ Ｐゴシック" charset="0"/>
                <a:cs typeface="ＭＳ Ｐゴシック" charset="0"/>
              </a:rPr>
              <a:t>level </a:t>
            </a:r>
            <a:r>
              <a:rPr lang="en-NZ" sz="2400" dirty="0" smtClean="0">
                <a:solidFill>
                  <a:schemeClr val="tx2"/>
                </a:solidFill>
                <a:latin typeface="Calibri" charset="0"/>
                <a:ea typeface="ＭＳ Ｐゴシック" charset="0"/>
                <a:cs typeface="ＭＳ Ｐゴシック" charset="0"/>
              </a:rPr>
              <a:t>consumer prices are essentially flat</a:t>
            </a:r>
            <a:endParaRPr lang="en-NZ" sz="2400" dirty="0">
              <a:solidFill>
                <a:schemeClr val="tx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24785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7"/>
          <p:cNvSpPr>
            <a:spLocks noGrp="1"/>
          </p:cNvSpPr>
          <p:nvPr>
            <p:ph type="title"/>
          </p:nvPr>
        </p:nvSpPr>
        <p:spPr>
          <a:xfrm>
            <a:off x="941388" y="592138"/>
            <a:ext cx="8001000" cy="1828800"/>
          </a:xfrm>
        </p:spPr>
        <p:txBody>
          <a:bodyPr/>
          <a:lstStyle/>
          <a:p>
            <a:pPr algn="l"/>
            <a:r>
              <a:rPr lang="en-US" dirty="0" smtClean="0">
                <a:latin typeface="Calibri" charset="0"/>
                <a:ea typeface="ＭＳ Ｐゴシック" charset="0"/>
                <a:cs typeface="ＭＳ Ｐゴシック" charset="0"/>
              </a:rPr>
              <a:t>Any questions?</a:t>
            </a:r>
            <a:endParaRPr lang="en-US" dirty="0">
              <a:latin typeface="Calibri" charset="0"/>
              <a:ea typeface="ＭＳ Ｐゴシック" charset="0"/>
              <a:cs typeface="ＭＳ Ｐゴシック" charset="0"/>
            </a:endParaRPr>
          </a:p>
        </p:txBody>
      </p:sp>
      <p:sp>
        <p:nvSpPr>
          <p:cNvPr id="81924"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F78EE71-8DEE-E14C-A874-116F931CC1FE}" type="slidenum">
              <a:rPr lang="en-US">
                <a:solidFill>
                  <a:srgbClr val="C00000"/>
                </a:solidFill>
              </a:rPr>
              <a:pPr eaLnBrk="1" hangingPunct="1"/>
              <a:t>27</a:t>
            </a:fld>
            <a:endParaRPr lang="en-US">
              <a:solidFill>
                <a:srgbClr val="C00000"/>
              </a:solidFill>
            </a:endParaRPr>
          </a:p>
        </p:txBody>
      </p:sp>
      <p:pic>
        <p:nvPicPr>
          <p:cNvPr id="81925" name="Picture 6" descr="COMXXXX PPT-elements-1-COMCOMsign.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2775" y="3573463"/>
            <a:ext cx="655478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73080" y="3645024"/>
            <a:ext cx="3600400" cy="129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050" name="Picture 2" descr="C:\Users\dianap\AppData\Local\Microsoft\Windows\Temporary Internet Files\Content.Outlook\J10GMA6S\ComComNZ-CMY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77136" y="3933056"/>
            <a:ext cx="2816352" cy="850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rgbClr val="C00000"/>
                </a:solidFill>
                <a:latin typeface="Calibri" charset="0"/>
                <a:ea typeface="ＭＳ Ｐゴシック" charset="0"/>
                <a:cs typeface="ＭＳ Ｐゴシック" charset="0"/>
              </a:rPr>
              <a:t>Contact us</a:t>
            </a:r>
            <a:endParaRPr lang="en-NZ" dirty="0">
              <a:solidFill>
                <a:srgbClr val="C00000"/>
              </a:solidFill>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28</a:t>
            </a:fld>
            <a:endParaRPr lang="en-US">
              <a:solidFill>
                <a:srgbClr val="C00000"/>
              </a:solidFill>
            </a:endParaRPr>
          </a:p>
        </p:txBody>
      </p:sp>
      <p:sp>
        <p:nvSpPr>
          <p:cNvPr id="73732" name="Rectangle 3"/>
          <p:cNvSpPr>
            <a:spLocks noGrp="1" noChangeArrowheads="1"/>
          </p:cNvSpPr>
          <p:nvPr>
            <p:ph sz="quarter" idx="13"/>
          </p:nvPr>
        </p:nvSpPr>
        <p:spPr>
          <a:xfrm>
            <a:off x="488950" y="1700213"/>
            <a:ext cx="8928100" cy="4105275"/>
          </a:xfrm>
        </p:spPr>
        <p:txBody>
          <a:bodyPr/>
          <a:lstStyle/>
          <a:p>
            <a:pPr marL="0" indent="0"/>
            <a:r>
              <a:rPr lang="en-US" dirty="0" smtClean="0">
                <a:solidFill>
                  <a:srgbClr val="2E666C"/>
                </a:solidFill>
                <a:latin typeface="Calibri" charset="0"/>
                <a:ea typeface="ＭＳ Ｐゴシック" charset="0"/>
                <a:cs typeface="ＭＳ Ｐゴシック" charset="0"/>
              </a:rPr>
              <a:t>Call:		0800 943 600</a:t>
            </a:r>
          </a:p>
          <a:p>
            <a:pPr marL="0" indent="0"/>
            <a:r>
              <a:rPr lang="en-US" dirty="0" smtClean="0">
                <a:solidFill>
                  <a:srgbClr val="2E666C"/>
                </a:solidFill>
                <a:latin typeface="Calibri" charset="0"/>
                <a:ea typeface="ＭＳ Ｐゴシック" charset="0"/>
                <a:cs typeface="ＭＳ Ｐゴシック" charset="0"/>
              </a:rPr>
              <a:t>Write:		Contact Centre, PO Box 2351, Wellington 6140</a:t>
            </a:r>
          </a:p>
          <a:p>
            <a:pPr marL="0" indent="0"/>
            <a:r>
              <a:rPr lang="en-US" dirty="0" smtClean="0">
                <a:solidFill>
                  <a:srgbClr val="2E666C"/>
                </a:solidFill>
                <a:latin typeface="Calibri" charset="0"/>
                <a:ea typeface="ＭＳ Ｐゴシック" charset="0"/>
                <a:cs typeface="ＭＳ Ｐゴシック" charset="0"/>
              </a:rPr>
              <a:t>Email:		regulation.branch@comcom.govt.nz</a:t>
            </a:r>
          </a:p>
          <a:p>
            <a:pPr marL="0" indent="0"/>
            <a:r>
              <a:rPr lang="en-US" dirty="0" smtClean="0">
                <a:solidFill>
                  <a:srgbClr val="2E666C"/>
                </a:solidFill>
                <a:latin typeface="Calibri" charset="0"/>
                <a:ea typeface="ＭＳ Ｐゴシック" charset="0"/>
                <a:cs typeface="ＭＳ Ｐゴシック" charset="0"/>
              </a:rPr>
              <a:t>Website:	comcom.govt.nz/regulated-industries</a:t>
            </a:r>
            <a:endParaRPr lang="en-US" dirty="0">
              <a:solidFill>
                <a:srgbClr val="2E666C"/>
              </a:solidFill>
              <a:latin typeface="Calibri" charset="0"/>
              <a:ea typeface="ＭＳ Ｐゴシック" charset="0"/>
              <a:cs typeface="ＭＳ Ｐゴシック" charset="0"/>
            </a:endParaRPr>
          </a:p>
          <a:p>
            <a:pPr marL="0" indent="0"/>
            <a:endParaRPr lang="en-US" sz="2400" dirty="0">
              <a:latin typeface="Calibri" charset="0"/>
              <a:ea typeface="ＭＳ Ｐゴシック" charset="0"/>
              <a:cs typeface="ＭＳ Ｐゴシック" charset="0"/>
            </a:endParaRPr>
          </a:p>
          <a:p>
            <a:pPr marL="0" indent="0"/>
            <a:endParaRPr lang="en-US" sz="2400" dirty="0">
              <a:latin typeface="Calibri" charset="0"/>
              <a:ea typeface="ＭＳ Ｐゴシック" charset="0"/>
              <a:cs typeface="ＭＳ Ｐゴシック" charset="0"/>
            </a:endParaRPr>
          </a:p>
        </p:txBody>
      </p:sp>
      <p:pic>
        <p:nvPicPr>
          <p:cNvPr id="6" name="Picture 6" descr="COM16145-2013AnnualReport-InsideCovers-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21" y="4016772"/>
            <a:ext cx="10837123" cy="364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496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Text Placeholder 13"/>
          <p:cNvSpPr>
            <a:spLocks noGrp="1"/>
          </p:cNvSpPr>
          <p:nvPr>
            <p:ph type="body" sz="quarter" idx="11"/>
          </p:nvPr>
        </p:nvSpPr>
        <p:spPr>
          <a:xfrm>
            <a:off x="631825" y="3352800"/>
            <a:ext cx="8785225" cy="2514600"/>
          </a:xfrm>
        </p:spPr>
        <p:txBody>
          <a:bodyPr/>
          <a:lstStyle/>
          <a:p>
            <a:pPr>
              <a:spcBef>
                <a:spcPct val="0"/>
              </a:spcBef>
            </a:pPr>
            <a:endParaRPr lang="en-US">
              <a:solidFill>
                <a:srgbClr val="BF2E1A"/>
              </a:solidFill>
              <a:latin typeface="Calibri" charset="0"/>
              <a:ea typeface="ＭＳ Ｐゴシック" charset="0"/>
              <a:cs typeface="ＭＳ Ｐゴシック" charset="0"/>
            </a:endParaRPr>
          </a:p>
          <a:p>
            <a:pPr>
              <a:spcBef>
                <a:spcPct val="0"/>
              </a:spcBef>
            </a:pPr>
            <a:endParaRPr lang="en-US">
              <a:solidFill>
                <a:srgbClr val="BF2E1A"/>
              </a:solidFill>
              <a:latin typeface="Calibri" charset="0"/>
              <a:ea typeface="ＭＳ Ｐゴシック" charset="0"/>
              <a:cs typeface="ＭＳ Ｐゴシック" charset="0"/>
            </a:endParaRPr>
          </a:p>
        </p:txBody>
      </p:sp>
      <p:sp>
        <p:nvSpPr>
          <p:cNvPr id="89091" name="Title 3"/>
          <p:cNvSpPr>
            <a:spLocks noGrp="1"/>
          </p:cNvSpPr>
          <p:nvPr>
            <p:ph type="title"/>
          </p:nvPr>
        </p:nvSpPr>
        <p:spPr>
          <a:xfrm>
            <a:off x="941388" y="1524000"/>
            <a:ext cx="8001000" cy="1828800"/>
          </a:xfrm>
        </p:spPr>
        <p:txBody>
          <a:bodyPr/>
          <a:lstStyle/>
          <a:p>
            <a:endParaRPr lang="en-US">
              <a:latin typeface="Calibri" charset="0"/>
              <a:ea typeface="ＭＳ Ｐゴシック" charset="0"/>
              <a:cs typeface="ＭＳ Ｐゴシック" charset="0"/>
            </a:endParaRPr>
          </a:p>
        </p:txBody>
      </p:sp>
      <p:pic>
        <p:nvPicPr>
          <p:cNvPr id="89092"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 y="1196975"/>
            <a:ext cx="984885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Outline</a:t>
            </a:r>
            <a:endParaRPr lang="en-NZ" dirty="0">
              <a:solidFill>
                <a:schemeClr val="tx1"/>
              </a:solidFill>
              <a:latin typeface="Calibri" charset="0"/>
              <a:ea typeface="ＭＳ Ｐゴシック" charset="0"/>
              <a:cs typeface="ＭＳ Ｐゴシック" charset="0"/>
            </a:endParaRPr>
          </a:p>
        </p:txBody>
      </p:sp>
      <p:sp>
        <p:nvSpPr>
          <p:cNvPr id="72707"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EB148EB-DD42-F04B-9A08-B5CF61858909}" type="slidenum">
              <a:rPr lang="en-US">
                <a:solidFill>
                  <a:srgbClr val="C00000"/>
                </a:solidFill>
              </a:rPr>
              <a:pPr eaLnBrk="1" hangingPunct="1"/>
              <a:t>3</a:t>
            </a:fld>
            <a:endParaRPr lang="en-US" dirty="0">
              <a:solidFill>
                <a:srgbClr val="C00000"/>
              </a:solidFill>
            </a:endParaRPr>
          </a:p>
        </p:txBody>
      </p:sp>
      <p:sp>
        <p:nvSpPr>
          <p:cNvPr id="72708" name="Rectangle 3"/>
          <p:cNvSpPr>
            <a:spLocks noGrp="1" noChangeArrowheads="1"/>
          </p:cNvSpPr>
          <p:nvPr>
            <p:ph sz="quarter" idx="13"/>
          </p:nvPr>
        </p:nvSpPr>
        <p:spPr>
          <a:xfrm>
            <a:off x="488950" y="1700213"/>
            <a:ext cx="8928100" cy="4105275"/>
          </a:xfrm>
        </p:spPr>
        <p:txBody>
          <a:bodyPr/>
          <a:lstStyle/>
          <a:p>
            <a:pPr marL="0" indent="0"/>
            <a:r>
              <a:rPr lang="en-US" sz="2400" dirty="0" smtClean="0">
                <a:solidFill>
                  <a:schemeClr val="tx2"/>
                </a:solidFill>
                <a:latin typeface="Calibri" charset="0"/>
                <a:ea typeface="ＭＳ Ｐゴシック" charset="0"/>
                <a:cs typeface="ＭＳ Ｐゴシック" charset="0"/>
              </a:rPr>
              <a:t>This presentation will cover the following features of today’s decision</a:t>
            </a:r>
          </a:p>
          <a:p>
            <a:pPr marL="0" indent="0"/>
            <a:endParaRPr lang="en-US" sz="2400" dirty="0" smtClean="0">
              <a:solidFill>
                <a:schemeClr val="tx2"/>
              </a:solidFill>
              <a:latin typeface="Calibri" charset="0"/>
              <a:ea typeface="ＭＳ Ｐゴシック" charset="0"/>
              <a:cs typeface="ＭＳ Ｐゴシック" charset="0"/>
            </a:endParaRP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Starting-price adjustments</a:t>
            </a: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Quality standards</a:t>
            </a: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Changes in response to submissions</a:t>
            </a: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Other improvements to the existing regime</a:t>
            </a:r>
          </a:p>
          <a:p>
            <a:pPr>
              <a:buFont typeface="Arial" panose="020B0604020202020204" pitchFamily="34" charset="0"/>
              <a:buChar char="•"/>
            </a:pPr>
            <a:r>
              <a:rPr lang="en-US" sz="2400" dirty="0" smtClean="0">
                <a:solidFill>
                  <a:schemeClr val="tx2"/>
                </a:solidFill>
                <a:latin typeface="Calibri" charset="0"/>
                <a:ea typeface="ＭＳ Ｐゴシック" charset="0"/>
                <a:cs typeface="ＭＳ Ｐゴシック" charset="0"/>
              </a:rPr>
              <a:t>Impact on consumer bills</a:t>
            </a:r>
          </a:p>
          <a:p>
            <a:pPr marL="0" indent="0"/>
            <a:endParaRPr lang="en-US" sz="2400" dirty="0">
              <a:latin typeface="Calibri" charset="0"/>
              <a:ea typeface="ＭＳ Ｐゴシック" charset="0"/>
              <a:cs typeface="ＭＳ Ｐゴシック"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79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Distributors </a:t>
            </a:r>
            <a:r>
              <a:rPr lang="en-US" dirty="0">
                <a:solidFill>
                  <a:schemeClr val="tx1"/>
                </a:solidFill>
                <a:latin typeface="Calibri" charset="0"/>
                <a:ea typeface="ＭＳ Ｐゴシック" charset="0"/>
                <a:cs typeface="ＭＳ Ｐゴシック" charset="0"/>
              </a:rPr>
              <a:t>subject to this reset</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4</a:t>
            </a:fld>
            <a:endParaRPr lang="en-US" dirty="0">
              <a:solidFill>
                <a:srgbClr val="C00000"/>
              </a:solidFill>
            </a:endParaRPr>
          </a:p>
        </p:txBody>
      </p:sp>
      <p:sp>
        <p:nvSpPr>
          <p:cNvPr id="10" name="TextBox 9"/>
          <p:cNvSpPr txBox="1"/>
          <p:nvPr/>
        </p:nvSpPr>
        <p:spPr>
          <a:xfrm>
            <a:off x="4664968" y="5569026"/>
            <a:ext cx="4536504" cy="1015663"/>
          </a:xfrm>
          <a:prstGeom prst="rect">
            <a:avLst/>
          </a:prstGeom>
          <a:noFill/>
        </p:spPr>
        <p:txBody>
          <a:bodyPr wrap="square" rtlCol="0">
            <a:spAutoFit/>
          </a:bodyPr>
          <a:lstStyle/>
          <a:p>
            <a:r>
              <a:rPr lang="en-NZ" sz="1200" i="1" dirty="0" smtClean="0">
                <a:solidFill>
                  <a:schemeClr val="tx2"/>
                </a:solidFill>
              </a:rPr>
              <a:t>Orion New Zealand are subject to a customised price-quality path until 2019</a:t>
            </a:r>
          </a:p>
          <a:p>
            <a:r>
              <a:rPr lang="en-NZ" sz="1200" i="1" dirty="0" smtClean="0">
                <a:solidFill>
                  <a:schemeClr val="tx2"/>
                </a:solidFill>
              </a:rPr>
              <a:t/>
            </a:r>
            <a:br>
              <a:rPr lang="en-NZ" sz="1200" i="1" dirty="0" smtClean="0">
                <a:solidFill>
                  <a:schemeClr val="tx2"/>
                </a:solidFill>
              </a:rPr>
            </a:br>
            <a:r>
              <a:rPr lang="en-NZ" sz="1200" i="1" dirty="0" smtClean="0">
                <a:solidFill>
                  <a:schemeClr val="tx2"/>
                </a:solidFill>
              </a:rPr>
              <a:t>12 community-owned distributors are exempt from price-quality regulation</a:t>
            </a:r>
            <a:endParaRPr lang="en-NZ" sz="1200" i="1" dirty="0">
              <a:solidFill>
                <a:schemeClr val="tx2"/>
              </a:solidFill>
            </a:endParaRPr>
          </a:p>
        </p:txBody>
      </p:sp>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520" y="1403019"/>
            <a:ext cx="3456384" cy="4996826"/>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3389791024"/>
              </p:ext>
            </p:extLst>
          </p:nvPr>
        </p:nvGraphicFramePr>
        <p:xfrm>
          <a:off x="4448944" y="1403015"/>
          <a:ext cx="4968552" cy="4042208"/>
        </p:xfrm>
        <a:graphic>
          <a:graphicData uri="http://schemas.openxmlformats.org/drawingml/2006/table">
            <a:tbl>
              <a:tblPr firstRow="1" bandRow="1">
                <a:tableStyleId>{BDBED569-4797-4DF1-A0F4-6AAB3CD982D8}</a:tableStyleId>
              </a:tblPr>
              <a:tblGrid>
                <a:gridCol w="2484276"/>
                <a:gridCol w="2484276"/>
              </a:tblGrid>
              <a:tr h="503317">
                <a:tc>
                  <a:txBody>
                    <a:bodyPr/>
                    <a:lstStyle/>
                    <a:p>
                      <a:pPr algn="ctr" fontAlgn="b"/>
                      <a:r>
                        <a:rPr lang="en-NZ" sz="1800" b="0" i="0" u="none" strike="noStrike" dirty="0">
                          <a:solidFill>
                            <a:schemeClr val="tx2"/>
                          </a:solidFill>
                          <a:effectLst/>
                          <a:latin typeface="+mn-lt"/>
                        </a:rPr>
                        <a:t>Alpine Energy </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fontAlgn="b"/>
                      <a:r>
                        <a:rPr lang="en-NZ" sz="1800" b="0" i="0" u="none" strike="noStrike" dirty="0">
                          <a:solidFill>
                            <a:schemeClr val="tx2"/>
                          </a:solidFill>
                          <a:effectLst/>
                          <a:latin typeface="+mn-lt"/>
                        </a:rPr>
                        <a:t>Network Tasman </a:t>
                      </a:r>
                    </a:p>
                  </a:txBody>
                  <a:tcPr marL="9525" marR="9525"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r h="503317">
                <a:tc>
                  <a:txBody>
                    <a:bodyPr/>
                    <a:lstStyle/>
                    <a:p>
                      <a:pPr algn="ctr" fontAlgn="b"/>
                      <a:r>
                        <a:rPr lang="en-NZ" sz="1800" b="0" i="0" u="none" strike="noStrike" dirty="0">
                          <a:solidFill>
                            <a:schemeClr val="tx2"/>
                          </a:solidFill>
                          <a:effectLst/>
                          <a:latin typeface="+mn-lt"/>
                        </a:rPr>
                        <a:t>Aurora Energy</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b"/>
                      <a:r>
                        <a:rPr lang="en-NZ" sz="1800" b="0" i="0" u="none" strike="noStrike" dirty="0" err="1">
                          <a:solidFill>
                            <a:schemeClr val="tx2"/>
                          </a:solidFill>
                          <a:effectLst/>
                          <a:latin typeface="+mn-lt"/>
                        </a:rPr>
                        <a:t>OtagoNet</a:t>
                      </a:r>
                      <a:r>
                        <a:rPr lang="en-NZ" sz="1800" b="0" i="0" u="none" strike="noStrike" dirty="0">
                          <a:solidFill>
                            <a:schemeClr val="tx2"/>
                          </a:solidFill>
                          <a:effectLst/>
                          <a:latin typeface="+mn-lt"/>
                        </a:rPr>
                        <a:t> </a:t>
                      </a:r>
                    </a:p>
                  </a:txBody>
                  <a:tcPr marL="9525" marR="9525" marT="9525"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503317">
                <a:tc>
                  <a:txBody>
                    <a:bodyPr/>
                    <a:lstStyle/>
                    <a:p>
                      <a:pPr algn="ctr" fontAlgn="b"/>
                      <a:r>
                        <a:rPr lang="en-NZ" sz="1800" b="0" i="0" u="none" strike="noStrike" dirty="0" err="1">
                          <a:solidFill>
                            <a:schemeClr val="tx2"/>
                          </a:solidFill>
                          <a:effectLst/>
                          <a:latin typeface="+mn-lt"/>
                        </a:rPr>
                        <a:t>Centralines</a:t>
                      </a:r>
                      <a:r>
                        <a:rPr lang="en-NZ" sz="1800" b="0" i="0" u="none" strike="noStrike" dirty="0">
                          <a:solidFill>
                            <a:schemeClr val="tx2"/>
                          </a:solidFill>
                          <a:effectLst/>
                          <a:latin typeface="+mn-lt"/>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NZ" sz="1800" b="0" i="0" u="none" strike="noStrike" dirty="0" err="1">
                          <a:solidFill>
                            <a:schemeClr val="tx2"/>
                          </a:solidFill>
                          <a:effectLst/>
                          <a:latin typeface="+mn-lt"/>
                        </a:rPr>
                        <a:t>Powerco</a:t>
                      </a:r>
                      <a:r>
                        <a:rPr lang="en-NZ" sz="1800" b="0" i="0" u="none" strike="noStrike" dirty="0">
                          <a:solidFill>
                            <a:schemeClr val="tx2"/>
                          </a:solidFill>
                          <a:effectLst/>
                          <a:latin typeface="+mn-lt"/>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18989">
                <a:tc>
                  <a:txBody>
                    <a:bodyPr/>
                    <a:lstStyle/>
                    <a:p>
                      <a:pPr algn="ctr" fontAlgn="b"/>
                      <a:r>
                        <a:rPr lang="en-NZ" sz="1800" b="0" i="0" u="none" strike="noStrike" dirty="0">
                          <a:solidFill>
                            <a:schemeClr val="tx2"/>
                          </a:solidFill>
                          <a:effectLst/>
                          <a:latin typeface="+mn-lt"/>
                        </a:rPr>
                        <a:t>Eastland </a:t>
                      </a:r>
                      <a:r>
                        <a:rPr lang="en-NZ" sz="1800" b="0" i="0" u="none" strike="noStrike" dirty="0" smtClean="0">
                          <a:solidFill>
                            <a:schemeClr val="tx2"/>
                          </a:solidFill>
                          <a:effectLst/>
                          <a:latin typeface="+mn-lt"/>
                        </a:rPr>
                        <a:t>Network</a:t>
                      </a:r>
                      <a:endParaRPr lang="en-NZ" sz="1800" b="0" i="0" u="none" strike="noStrike" dirty="0">
                        <a:solidFill>
                          <a:schemeClr val="tx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800" b="0" i="0" u="none" strike="noStrike" dirty="0">
                          <a:solidFill>
                            <a:schemeClr val="tx2"/>
                          </a:solidFill>
                          <a:effectLst/>
                          <a:latin typeface="+mn-lt"/>
                        </a:rPr>
                        <a:t>The Lines Company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3317">
                <a:tc>
                  <a:txBody>
                    <a:bodyPr/>
                    <a:lstStyle/>
                    <a:p>
                      <a:pPr algn="ctr" fontAlgn="b"/>
                      <a:r>
                        <a:rPr lang="en-NZ" sz="1800" b="0" i="0" u="none" strike="noStrike" dirty="0">
                          <a:solidFill>
                            <a:schemeClr val="tx2"/>
                          </a:solidFill>
                          <a:effectLst/>
                          <a:latin typeface="+mn-lt"/>
                        </a:rPr>
                        <a:t>Electricity Ashburton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NZ" sz="1800" b="0" i="0" u="none" strike="noStrike" dirty="0">
                          <a:solidFill>
                            <a:schemeClr val="tx2"/>
                          </a:solidFill>
                          <a:effectLst/>
                          <a:latin typeface="+mn-lt"/>
                        </a:rPr>
                        <a:t>Top Energy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03317">
                <a:tc>
                  <a:txBody>
                    <a:bodyPr/>
                    <a:lstStyle/>
                    <a:p>
                      <a:pPr algn="ctr" fontAlgn="b"/>
                      <a:r>
                        <a:rPr lang="en-NZ" sz="1800" b="0" i="0" u="none" strike="noStrike" dirty="0">
                          <a:solidFill>
                            <a:schemeClr val="tx2"/>
                          </a:solidFill>
                          <a:effectLst/>
                          <a:latin typeface="+mn-lt"/>
                        </a:rPr>
                        <a:t>Electricity Invercargill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800" b="0" i="0" u="none" strike="noStrike" dirty="0">
                          <a:solidFill>
                            <a:schemeClr val="tx2"/>
                          </a:solidFill>
                          <a:effectLst/>
                          <a:latin typeface="+mn-lt"/>
                        </a:rPr>
                        <a:t>Unison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3317">
                <a:tc>
                  <a:txBody>
                    <a:bodyPr/>
                    <a:lstStyle/>
                    <a:p>
                      <a:pPr algn="ctr" fontAlgn="b"/>
                      <a:r>
                        <a:rPr lang="en-NZ" sz="1800" b="0" i="0" u="none" strike="noStrike" dirty="0">
                          <a:solidFill>
                            <a:schemeClr val="tx2"/>
                          </a:solidFill>
                          <a:effectLst/>
                          <a:latin typeface="+mn-lt"/>
                        </a:rPr>
                        <a:t>Horizon Energy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NZ" sz="1800" b="0" i="0" u="none" strike="noStrike" dirty="0">
                          <a:solidFill>
                            <a:schemeClr val="tx2"/>
                          </a:solidFill>
                          <a:effectLst/>
                          <a:latin typeface="+mn-lt"/>
                        </a:rPr>
                        <a:t>Vector </a:t>
                      </a:r>
                      <a:r>
                        <a:rPr lang="en-NZ" sz="1800" b="0" i="0" u="none" strike="noStrike" dirty="0" smtClean="0">
                          <a:solidFill>
                            <a:schemeClr val="tx2"/>
                          </a:solidFill>
                          <a:effectLst/>
                          <a:latin typeface="+mn-lt"/>
                        </a:rPr>
                        <a:t>Lines</a:t>
                      </a:r>
                      <a:endParaRPr lang="en-NZ" sz="1800" b="0" i="0" u="none" strike="noStrike" dirty="0">
                        <a:solidFill>
                          <a:schemeClr val="tx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03317">
                <a:tc>
                  <a:txBody>
                    <a:bodyPr/>
                    <a:lstStyle/>
                    <a:p>
                      <a:pPr algn="ctr"/>
                      <a:r>
                        <a:rPr lang="en-NZ" sz="1800" b="0" dirty="0" smtClean="0">
                          <a:solidFill>
                            <a:schemeClr val="tx2"/>
                          </a:solidFill>
                        </a:rPr>
                        <a:t>Nelson Electricity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800" b="0" i="0" u="none" strike="noStrike" dirty="0">
                          <a:solidFill>
                            <a:schemeClr val="tx2"/>
                          </a:solidFill>
                          <a:effectLst/>
                          <a:latin typeface="+mn-lt"/>
                        </a:rPr>
                        <a:t>Wellington Electricity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Rectangle 2"/>
          <p:cNvSpPr/>
          <p:nvPr/>
        </p:nvSpPr>
        <p:spPr>
          <a:xfrm>
            <a:off x="2401453" y="5202715"/>
            <a:ext cx="1357589" cy="720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3"/>
          <p:cNvSpPr/>
          <p:nvPr/>
        </p:nvSpPr>
        <p:spPr>
          <a:xfrm>
            <a:off x="2648744" y="5805264"/>
            <a:ext cx="1440160" cy="594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05481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Summary of price changes</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5</a:t>
            </a:fld>
            <a:endParaRPr lang="en-US">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19475798"/>
              </p:ext>
            </p:extLst>
          </p:nvPr>
        </p:nvGraphicFramePr>
        <p:xfrm>
          <a:off x="1078111" y="1340768"/>
          <a:ext cx="7749778" cy="5199341"/>
        </p:xfrm>
        <a:graphic>
          <a:graphicData uri="http://schemas.openxmlformats.org/drawingml/2006/table">
            <a:tbl>
              <a:tblPr firstRow="1" bandRow="1">
                <a:tableStyleId>{BDBED569-4797-4DF1-A0F4-6AAB3CD982D8}</a:tableStyleId>
              </a:tblPr>
              <a:tblGrid>
                <a:gridCol w="1398128"/>
                <a:gridCol w="2116800"/>
                <a:gridCol w="2116800"/>
                <a:gridCol w="2118050"/>
              </a:tblGrid>
              <a:tr h="518160">
                <a:tc>
                  <a:txBody>
                    <a:bodyPr/>
                    <a:lstStyle/>
                    <a:p>
                      <a:pPr algn="r"/>
                      <a:r>
                        <a:rPr lang="en-NZ" sz="1400" dirty="0" smtClean="0">
                          <a:solidFill>
                            <a:schemeClr val="tx1"/>
                          </a:solidFill>
                          <a:latin typeface="+mn-lt"/>
                        </a:rPr>
                        <a:t>Distributor</a:t>
                      </a:r>
                      <a:endParaRPr lang="en-NZ" sz="14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smtClean="0">
                          <a:latin typeface="+mn-lt"/>
                        </a:rPr>
                        <a:t>Revenue for</a:t>
                      </a:r>
                      <a:br>
                        <a:rPr lang="en-NZ" sz="1400" dirty="0" smtClean="0">
                          <a:latin typeface="+mn-lt"/>
                        </a:rPr>
                      </a:br>
                      <a:r>
                        <a:rPr lang="en-NZ" sz="1400" dirty="0" smtClean="0">
                          <a:latin typeface="+mn-lt"/>
                        </a:rPr>
                        <a:t>FY 2015/16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smtClean="0">
                          <a:latin typeface="+mn-lt"/>
                        </a:rPr>
                        <a:t>Price limit</a:t>
                      </a:r>
                      <a:r>
                        <a:rPr lang="en-NZ" sz="1400" baseline="0" dirty="0" smtClean="0">
                          <a:latin typeface="+mn-lt"/>
                        </a:rPr>
                        <a:t> change </a:t>
                      </a:r>
                      <a:br>
                        <a:rPr lang="en-NZ" sz="1400" baseline="0" dirty="0" smtClean="0">
                          <a:latin typeface="+mn-lt"/>
                        </a:rPr>
                      </a:br>
                      <a:r>
                        <a:rPr lang="en-NZ" sz="1400" baseline="0" dirty="0" smtClean="0">
                          <a:latin typeface="+mn-lt"/>
                        </a:rPr>
                        <a:t>1 April 2015</a:t>
                      </a:r>
                      <a:endParaRPr lang="en-NZ" sz="14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400" dirty="0" smtClean="0">
                          <a:latin typeface="+mn-lt"/>
                        </a:rPr>
                        <a:t>Annual rate of change</a:t>
                      </a:r>
                      <a:r>
                        <a:rPr lang="en-NZ" sz="1400" baseline="0" dirty="0" smtClean="0">
                          <a:latin typeface="+mn-lt"/>
                        </a:rPr>
                        <a:t> </a:t>
                      </a:r>
                      <a:r>
                        <a:rPr lang="en-NZ" sz="1400" dirty="0" smtClean="0">
                          <a:latin typeface="+mn-lt"/>
                        </a:rPr>
                        <a:t>for FYs 2016/17</a:t>
                      </a:r>
                      <a:r>
                        <a:rPr lang="en-NZ" sz="1400" baseline="0" dirty="0" smtClean="0">
                          <a:latin typeface="+mn-lt"/>
                        </a:rPr>
                        <a:t> to 2019/</a:t>
                      </a:r>
                      <a:r>
                        <a:rPr lang="en-NZ" sz="1400" dirty="0" smtClean="0">
                          <a:latin typeface="+mn-lt"/>
                        </a:rPr>
                        <a:t>20</a:t>
                      </a:r>
                      <a:endParaRPr lang="en-NZ" sz="1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Alpine Energy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a:t>
                      </a:r>
                      <a:r>
                        <a:rPr lang="en-NZ" sz="1200" b="0" i="0" u="none" strike="noStrike" baseline="0" dirty="0" smtClean="0">
                          <a:solidFill>
                            <a:srgbClr val="000000"/>
                          </a:solidFill>
                          <a:effectLst/>
                          <a:latin typeface="Calibri"/>
                        </a:rPr>
                        <a:t> </a:t>
                      </a:r>
                      <a:r>
                        <a:rPr lang="en-NZ" sz="1200" b="0" i="0" u="none" strike="noStrike" dirty="0" smtClean="0">
                          <a:solidFill>
                            <a:srgbClr val="000000"/>
                          </a:solidFill>
                          <a:effectLst/>
                          <a:latin typeface="Calibri"/>
                        </a:rPr>
                        <a:t>30.5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12.49%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b="1" dirty="0" smtClean="0">
                          <a:solidFill>
                            <a:schemeClr val="tx1"/>
                          </a:solidFill>
                          <a:latin typeface="+mn-lt"/>
                        </a:rPr>
                        <a:t>CPI+11%</a:t>
                      </a:r>
                      <a:r>
                        <a:rPr lang="en-NZ" sz="1200" b="1" baseline="0" dirty="0" smtClean="0">
                          <a:solidFill>
                            <a:schemeClr val="tx1"/>
                          </a:solidFill>
                          <a:latin typeface="+mn-lt"/>
                        </a:rPr>
                        <a:t> </a:t>
                      </a:r>
                      <a:r>
                        <a:rPr lang="en-NZ" sz="1200" b="1" dirty="0" smtClean="0">
                          <a:solidFill>
                            <a:schemeClr val="tx1"/>
                          </a:solidFill>
                          <a:latin typeface="+mn-lt"/>
                        </a:rPr>
                        <a:t>pa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Aurora Energy</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57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-4.30%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err="1">
                          <a:solidFill>
                            <a:schemeClr val="tx2"/>
                          </a:solidFill>
                          <a:effectLst/>
                          <a:latin typeface="+mn-lt"/>
                        </a:rPr>
                        <a:t>Centralines</a:t>
                      </a:r>
                      <a:r>
                        <a:rPr lang="en-NZ" sz="1200" b="1" i="0" u="none" strike="noStrike" dirty="0">
                          <a:solidFill>
                            <a:schemeClr val="tx2"/>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10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8.85%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b="1" dirty="0" smtClean="0">
                          <a:solidFill>
                            <a:schemeClr val="tx1"/>
                          </a:solidFill>
                          <a:latin typeface="+mn-lt"/>
                        </a:rPr>
                        <a:t>CPI+7%</a:t>
                      </a:r>
                      <a:r>
                        <a:rPr lang="en-NZ" sz="1200" b="1" baseline="0" dirty="0" smtClean="0">
                          <a:solidFill>
                            <a:schemeClr val="tx1"/>
                          </a:solidFill>
                          <a:latin typeface="+mn-lt"/>
                        </a:rPr>
                        <a:t> </a:t>
                      </a:r>
                      <a:r>
                        <a:rPr lang="en-NZ" sz="1200" b="1" dirty="0" smtClean="0">
                          <a:solidFill>
                            <a:schemeClr val="tx1"/>
                          </a:solidFill>
                          <a:latin typeface="+mn-lt"/>
                        </a:rPr>
                        <a:t>pa</a:t>
                      </a:r>
                      <a:endParaRPr lang="en-NZ"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Eastland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23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6.65%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b="1" dirty="0" smtClean="0">
                          <a:solidFill>
                            <a:schemeClr val="tx1"/>
                          </a:solidFill>
                          <a:latin typeface="+mn-lt"/>
                        </a:rPr>
                        <a:t>CPI+3%pa</a:t>
                      </a:r>
                      <a:endParaRPr lang="en-NZ"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Electricity Ashburton</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33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5.73%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Electricity Invercargill</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14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a:solidFill>
                            <a:srgbClr val="000000"/>
                          </a:solidFill>
                          <a:effectLst/>
                          <a:latin typeface="Calibri"/>
                        </a:rPr>
                        <a:t>-2.78%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Horizon Energy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22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6.76%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Nelson Electricity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7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-8.95%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Network Tasman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28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-13.97%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err="1">
                          <a:solidFill>
                            <a:schemeClr val="tx2"/>
                          </a:solidFill>
                          <a:effectLst/>
                          <a:latin typeface="+mn-lt"/>
                        </a:rPr>
                        <a:t>OtagoNet</a:t>
                      </a:r>
                      <a:r>
                        <a:rPr lang="en-NZ" sz="1200" b="1" i="0" u="none" strike="noStrike" dirty="0">
                          <a:solidFill>
                            <a:schemeClr val="tx2"/>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25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-6.92%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err="1">
                          <a:solidFill>
                            <a:schemeClr val="tx2"/>
                          </a:solidFill>
                          <a:effectLst/>
                          <a:latin typeface="+mn-lt"/>
                        </a:rPr>
                        <a:t>Powerco</a:t>
                      </a:r>
                      <a:r>
                        <a:rPr lang="en-NZ" sz="1200" b="1" i="0" u="none" strike="noStrike" dirty="0">
                          <a:solidFill>
                            <a:schemeClr val="tx2"/>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250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The Lines Company</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35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-7.20%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Top Energy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34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8.29%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b="1" dirty="0" smtClean="0">
                          <a:solidFill>
                            <a:schemeClr val="tx1"/>
                          </a:solidFill>
                          <a:latin typeface="+mn-lt"/>
                        </a:rPr>
                        <a:t>CPI+7%pa</a:t>
                      </a:r>
                      <a:endParaRPr lang="en-NZ" sz="1200" b="1" dirty="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Unison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100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Vector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395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0.80%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73442">
                <a:tc>
                  <a:txBody>
                    <a:bodyPr/>
                    <a:lstStyle/>
                    <a:p>
                      <a:pPr algn="r" fontAlgn="b"/>
                      <a:r>
                        <a:rPr lang="en-NZ" sz="1200" b="1" i="0" u="none" strike="noStrike" dirty="0">
                          <a:solidFill>
                            <a:schemeClr val="tx2"/>
                          </a:solidFill>
                          <a:effectLst/>
                          <a:latin typeface="+mn-lt"/>
                        </a:rPr>
                        <a:t>Wellington Electricity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1200" b="0" i="0" u="none" strike="noStrike" dirty="0" smtClean="0">
                          <a:solidFill>
                            <a:srgbClr val="000000"/>
                          </a:solidFill>
                          <a:effectLst/>
                          <a:latin typeface="Calibri"/>
                        </a:rPr>
                        <a:t>$ </a:t>
                      </a:r>
                      <a:r>
                        <a:rPr lang="en-NZ" sz="1200" b="0" i="0" u="none" strike="noStrike" dirty="0" smtClean="0">
                          <a:solidFill>
                            <a:srgbClr val="000000"/>
                          </a:solidFill>
                          <a:effectLst/>
                          <a:latin typeface="+mn-lt"/>
                        </a:rPr>
                        <a:t>99 million</a:t>
                      </a:r>
                      <a:endParaRPr lang="en-NZ" sz="1200" b="0" i="0" u="none" strike="noStrike" dirty="0">
                        <a:solidFill>
                          <a:srgbClr val="000000"/>
                        </a:solidFill>
                        <a:effectLst/>
                        <a:latin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NZ" sz="1200" b="0" i="0" u="none" strike="noStrike" dirty="0">
                          <a:solidFill>
                            <a:srgbClr val="000000"/>
                          </a:solidFill>
                          <a:effectLst/>
                          <a:latin typeface="Calibri"/>
                        </a:rPr>
                        <a:t>-13.66%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200" dirty="0" smtClean="0">
                          <a:solidFill>
                            <a:schemeClr val="tx2"/>
                          </a:solidFill>
                          <a:latin typeface="+mn-lt"/>
                        </a:rPr>
                        <a:t>CPI+0%</a:t>
                      </a:r>
                      <a:endParaRPr lang="en-NZ" sz="12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2061">
                <a:tc>
                  <a:txBody>
                    <a:bodyPr/>
                    <a:lstStyle/>
                    <a:p>
                      <a:pPr algn="r" fontAlgn="b"/>
                      <a:r>
                        <a:rPr lang="en-NZ" sz="1200" b="1" i="0" u="none" strike="noStrike" dirty="0">
                          <a:solidFill>
                            <a:schemeClr val="tx2"/>
                          </a:solidFill>
                          <a:effectLst/>
                          <a:latin typeface="+mn-lt"/>
                        </a:rPr>
                        <a:t>Industry </a:t>
                      </a:r>
                      <a:r>
                        <a:rPr lang="en-NZ" sz="1200" b="1" i="0" u="none" strike="noStrike" dirty="0" smtClean="0">
                          <a:solidFill>
                            <a:schemeClr val="tx2"/>
                          </a:solidFill>
                          <a:effectLst/>
                          <a:latin typeface="+mn-lt"/>
                        </a:rPr>
                        <a:t>wide</a:t>
                      </a:r>
                      <a:endParaRPr lang="en-NZ" sz="1200" b="1"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t"/>
                      <a:r>
                        <a:rPr lang="en-NZ" sz="1200" b="1" i="0" u="none" strike="noStrike" dirty="0" smtClean="0">
                          <a:solidFill>
                            <a:srgbClr val="000000"/>
                          </a:solidFill>
                          <a:effectLst/>
                          <a:latin typeface="+mn-lt"/>
                        </a:rPr>
                        <a:t>$1.1 billion</a:t>
                      </a:r>
                      <a:endParaRPr lang="en-NZ" sz="1200" b="1"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t"/>
                      <a:r>
                        <a:rPr lang="en-NZ" sz="1200" b="1" i="0" u="none" strike="noStrike" dirty="0">
                          <a:solidFill>
                            <a:srgbClr val="000000"/>
                          </a:solidFill>
                          <a:effectLst/>
                          <a:latin typeface="Calibri"/>
                        </a:rPr>
                        <a:t>-1.07%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NZ" sz="1200" b="1" dirty="0" smtClean="0">
                          <a:solidFill>
                            <a:schemeClr val="tx2"/>
                          </a:solidFill>
                          <a:latin typeface="+mn-lt"/>
                        </a:rPr>
                        <a:t>CPI+0.61%</a:t>
                      </a:r>
                      <a:endParaRPr lang="en-NZ" sz="1200" b="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3408021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a:solidFill>
                  <a:schemeClr val="tx1"/>
                </a:solidFill>
                <a:latin typeface="Calibri" charset="0"/>
                <a:ea typeface="ＭＳ Ｐゴシック" charset="0"/>
                <a:cs typeface="ＭＳ Ｐゴシック" charset="0"/>
              </a:rPr>
              <a:t>Timeline of process</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6</a:t>
            </a:fld>
            <a:endParaRPr lang="en-US" dirty="0">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165051042"/>
              </p:ext>
            </p:extLst>
          </p:nvPr>
        </p:nvGraphicFramePr>
        <p:xfrm>
          <a:off x="1177764" y="1484784"/>
          <a:ext cx="7550472" cy="4191957"/>
        </p:xfrm>
        <a:graphic>
          <a:graphicData uri="http://schemas.openxmlformats.org/drawingml/2006/table">
            <a:tbl>
              <a:tblPr firstRow="1" bandRow="1">
                <a:effectLst/>
                <a:tableStyleId>{68D230F3-CF80-4859-8CE7-A43EE81993B5}</a:tableStyleId>
              </a:tblPr>
              <a:tblGrid>
                <a:gridCol w="1789832"/>
                <a:gridCol w="5760640"/>
              </a:tblGrid>
              <a:tr h="381087">
                <a:tc>
                  <a:txBody>
                    <a:bodyPr/>
                    <a:lstStyle/>
                    <a:p>
                      <a:pPr algn="r"/>
                      <a:r>
                        <a:rPr lang="en-NZ" b="1" dirty="0" smtClean="0">
                          <a:solidFill>
                            <a:schemeClr val="tx1"/>
                          </a:solidFill>
                        </a:rPr>
                        <a:t>6</a:t>
                      </a:r>
                      <a:r>
                        <a:rPr lang="en-NZ" b="1" baseline="0" dirty="0" smtClean="0">
                          <a:solidFill>
                            <a:schemeClr val="tx1"/>
                          </a:solidFill>
                        </a:rPr>
                        <a:t> Sep 2013</a:t>
                      </a:r>
                      <a:endParaRPr lang="en-NZ" b="1"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NZ" b="0" dirty="0" smtClean="0">
                          <a:solidFill>
                            <a:schemeClr val="tx2"/>
                          </a:solidFill>
                        </a:rPr>
                        <a:t>Process</a:t>
                      </a:r>
                      <a:r>
                        <a:rPr lang="en-NZ" b="0" baseline="0" dirty="0" smtClean="0">
                          <a:solidFill>
                            <a:schemeClr val="tx2"/>
                          </a:solidFill>
                        </a:rPr>
                        <a:t> paper published</a:t>
                      </a:r>
                      <a:endParaRPr lang="en-NZ" b="0" dirty="0">
                        <a:solidFill>
                          <a:schemeClr val="tx2"/>
                        </a:solidFill>
                      </a:endParaRPr>
                    </a:p>
                  </a:txBody>
                  <a:tcPr anchor="ctr">
                    <a:lnL>
                      <a:noFill/>
                    </a:lnL>
                    <a:lnR>
                      <a:noFill/>
                    </a:lnR>
                    <a:lnT w="12700" cmpd="sng">
                      <a:noFill/>
                    </a:lnT>
                    <a:lnB w="12700" cmpd="sng">
                      <a:noFill/>
                    </a:lnB>
                    <a:lnTlToBr w="12700" cmpd="sng">
                      <a:noFill/>
                      <a:prstDash val="solid"/>
                    </a:lnTlToBr>
                    <a:lnBlToTr w="12700" cmpd="sng">
                      <a:noFill/>
                      <a:prstDash val="solid"/>
                    </a:lnBlToTr>
                  </a:tcPr>
                </a:tc>
              </a:tr>
              <a:tr h="381087">
                <a:tc>
                  <a:txBody>
                    <a:bodyPr/>
                    <a:lstStyle/>
                    <a:p>
                      <a:pPr algn="r"/>
                      <a:r>
                        <a:rPr lang="en-NZ" b="1" dirty="0" smtClean="0">
                          <a:solidFill>
                            <a:schemeClr val="tx1"/>
                          </a:solidFill>
                        </a:rPr>
                        <a:t>20 Sep 2013</a:t>
                      </a:r>
                      <a:endParaRPr lang="en-NZ" b="1" dirty="0">
                        <a:solidFill>
                          <a:schemeClr val="tx1"/>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NZ" b="0" dirty="0" smtClean="0">
                          <a:solidFill>
                            <a:schemeClr val="tx2"/>
                          </a:solidFill>
                        </a:rPr>
                        <a:t>IRIS issues paper published</a:t>
                      </a:r>
                      <a:endParaRPr lang="en-NZ" b="0" dirty="0">
                        <a:solidFill>
                          <a:schemeClr val="tx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r>
              <a:tr h="381087">
                <a:tc>
                  <a:txBody>
                    <a:bodyPr/>
                    <a:lstStyle/>
                    <a:p>
                      <a:pPr algn="r"/>
                      <a:r>
                        <a:rPr lang="en-NZ" b="1" dirty="0" smtClean="0">
                          <a:solidFill>
                            <a:schemeClr val="tx1"/>
                          </a:solidFill>
                        </a:rPr>
                        <a:t>29 Nov 2013</a:t>
                      </a:r>
                      <a:endParaRPr lang="en-NZ" b="1" dirty="0">
                        <a:solidFill>
                          <a:schemeClr val="tx1"/>
                        </a:solidFill>
                      </a:endParaRP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r>
                        <a:rPr lang="en-NZ" b="0" dirty="0" smtClean="0">
                          <a:solidFill>
                            <a:schemeClr val="tx2"/>
                          </a:solidFill>
                        </a:rPr>
                        <a:t>Preliminary financial</a:t>
                      </a:r>
                      <a:r>
                        <a:rPr lang="en-NZ" b="0" baseline="0" dirty="0" smtClean="0">
                          <a:solidFill>
                            <a:schemeClr val="tx2"/>
                          </a:solidFill>
                        </a:rPr>
                        <a:t> model published</a:t>
                      </a:r>
                      <a:endParaRPr lang="en-NZ" b="0" dirty="0">
                        <a:solidFill>
                          <a:schemeClr val="tx2"/>
                        </a:solidFill>
                      </a:endParaRPr>
                    </a:p>
                  </a:txBody>
                  <a:tcPr anchor="ctr">
                    <a:lnL>
                      <a:noFill/>
                    </a:lnL>
                    <a:lnR>
                      <a:noFill/>
                    </a:lnR>
                    <a:lnT w="12700" cmpd="sng">
                      <a:noFill/>
                    </a:lnT>
                    <a:lnB>
                      <a:noFill/>
                    </a:lnB>
                    <a:lnTlToBr w="12700" cmpd="sng">
                      <a:noFill/>
                      <a:prstDash val="solid"/>
                    </a:lnTlToBr>
                    <a:lnBlToTr w="12700" cmpd="sng">
                      <a:noFill/>
                      <a:prstDash val="solid"/>
                    </a:lnBlToTr>
                    <a:noFill/>
                  </a:tcPr>
                </a:tc>
              </a:tr>
              <a:tr h="381087">
                <a:tc>
                  <a:txBody>
                    <a:bodyPr/>
                    <a:lstStyle/>
                    <a:p>
                      <a:pPr algn="r"/>
                      <a:r>
                        <a:rPr lang="en-NZ" b="1" dirty="0" smtClean="0"/>
                        <a:t>11 Dec 2013</a:t>
                      </a:r>
                      <a:endParaRPr lang="en-NZ" b="1" dirty="0"/>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NZ" b="0" dirty="0" smtClean="0">
                          <a:solidFill>
                            <a:schemeClr val="tx2"/>
                          </a:solidFill>
                        </a:rPr>
                        <a:t>IM merits</a:t>
                      </a:r>
                      <a:r>
                        <a:rPr lang="en-NZ" b="0" baseline="0" dirty="0" smtClean="0">
                          <a:solidFill>
                            <a:schemeClr val="tx2"/>
                          </a:solidFill>
                        </a:rPr>
                        <a:t> appeal judgment handed down</a:t>
                      </a:r>
                      <a:endParaRPr lang="en-NZ" b="0" dirty="0">
                        <a:solidFill>
                          <a:schemeClr val="tx2"/>
                        </a:solidFill>
                      </a:endParaRPr>
                    </a:p>
                  </a:txBody>
                  <a:tcPr anchor="ctr">
                    <a:lnL>
                      <a:noFill/>
                    </a:lnL>
                    <a:lnR>
                      <a:noFill/>
                    </a:lnR>
                    <a:lnT>
                      <a:noFill/>
                    </a:lnT>
                    <a:lnB>
                      <a:noFill/>
                    </a:lnB>
                    <a:lnTlToBr w="12700" cmpd="sng">
                      <a:noFill/>
                      <a:prstDash val="solid"/>
                    </a:lnTlToBr>
                    <a:lnBlToTr w="12700" cmpd="sng">
                      <a:noFill/>
                      <a:prstDash val="solid"/>
                    </a:lnBlToTr>
                    <a:noFill/>
                  </a:tcPr>
                </a:tc>
              </a:tr>
              <a:tr h="381087">
                <a:tc>
                  <a:txBody>
                    <a:bodyPr/>
                    <a:lstStyle/>
                    <a:p>
                      <a:pPr algn="r"/>
                      <a:r>
                        <a:rPr lang="en-NZ" b="1" dirty="0" smtClean="0">
                          <a:solidFill>
                            <a:schemeClr val="tx1"/>
                          </a:solidFill>
                        </a:rPr>
                        <a:t>21 Mar 2014</a:t>
                      </a:r>
                      <a:endParaRPr lang="en-NZ" b="1"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NZ" b="0" dirty="0" smtClean="0">
                          <a:solidFill>
                            <a:schemeClr val="tx2"/>
                          </a:solidFill>
                        </a:rPr>
                        <a:t>Issues paper published</a:t>
                      </a:r>
                      <a:endParaRPr lang="en-NZ" b="0" dirty="0">
                        <a:solidFill>
                          <a:schemeClr val="tx2"/>
                        </a:solidFill>
                      </a:endParaRPr>
                    </a:p>
                  </a:txBody>
                  <a:tcPr anchor="ctr">
                    <a:lnL>
                      <a:noFill/>
                    </a:lnL>
                    <a:lnR>
                      <a:noFill/>
                    </a:lnR>
                    <a:lnT>
                      <a:noFill/>
                    </a:lnT>
                    <a:lnB>
                      <a:noFill/>
                    </a:lnB>
                    <a:lnTlToBr w="12700" cmpd="sng">
                      <a:noFill/>
                      <a:prstDash val="solid"/>
                    </a:lnTlToBr>
                    <a:lnBlToTr w="12700" cmpd="sng">
                      <a:noFill/>
                      <a:prstDash val="solid"/>
                    </a:lnBlToTr>
                    <a:noFill/>
                  </a:tcPr>
                </a:tc>
              </a:tr>
              <a:tr h="381087">
                <a:tc>
                  <a:txBody>
                    <a:bodyPr/>
                    <a:lstStyle/>
                    <a:p>
                      <a:pPr algn="r"/>
                      <a:r>
                        <a:rPr lang="en-NZ" b="1" dirty="0" smtClean="0">
                          <a:solidFill>
                            <a:schemeClr val="tx1"/>
                          </a:solidFill>
                        </a:rPr>
                        <a:t>4 Jul</a:t>
                      </a:r>
                      <a:r>
                        <a:rPr lang="en-NZ" b="1" baseline="0" dirty="0" smtClean="0">
                          <a:solidFill>
                            <a:schemeClr val="tx1"/>
                          </a:solidFill>
                        </a:rPr>
                        <a:t> 2014</a:t>
                      </a:r>
                      <a:endParaRPr lang="en-NZ" b="1"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NZ" b="0" dirty="0" smtClean="0">
                          <a:solidFill>
                            <a:schemeClr val="tx2"/>
                          </a:solidFill>
                        </a:rPr>
                        <a:t>Draft reasons</a:t>
                      </a:r>
                      <a:r>
                        <a:rPr lang="en-NZ" b="0" baseline="0" dirty="0" smtClean="0">
                          <a:solidFill>
                            <a:schemeClr val="tx2"/>
                          </a:solidFill>
                        </a:rPr>
                        <a:t> paper and models published</a:t>
                      </a:r>
                      <a:endParaRPr lang="en-NZ" b="0" dirty="0">
                        <a:solidFill>
                          <a:schemeClr val="tx2"/>
                        </a:solidFill>
                      </a:endParaRPr>
                    </a:p>
                  </a:txBody>
                  <a:tcPr anchor="ctr">
                    <a:lnL>
                      <a:noFill/>
                    </a:lnL>
                    <a:lnR>
                      <a:noFill/>
                    </a:lnR>
                    <a:lnT>
                      <a:noFill/>
                    </a:lnT>
                    <a:lnB>
                      <a:noFill/>
                    </a:lnB>
                    <a:lnTlToBr w="12700" cmpd="sng">
                      <a:noFill/>
                      <a:prstDash val="solid"/>
                    </a:lnTlToBr>
                    <a:lnBlToTr w="12700" cmpd="sng">
                      <a:noFill/>
                      <a:prstDash val="solid"/>
                    </a:lnBlToTr>
                    <a:noFill/>
                  </a:tcPr>
                </a:tc>
              </a:tr>
              <a:tr h="381087">
                <a:tc>
                  <a:txBody>
                    <a:bodyPr/>
                    <a:lstStyle/>
                    <a:p>
                      <a:pPr algn="r"/>
                      <a:r>
                        <a:rPr lang="en-NZ" b="1" dirty="0" smtClean="0">
                          <a:solidFill>
                            <a:schemeClr val="tx1"/>
                          </a:solidFill>
                        </a:rPr>
                        <a:t>18 Jul</a:t>
                      </a:r>
                      <a:r>
                        <a:rPr lang="en-NZ" b="1" baseline="0" dirty="0" smtClean="0">
                          <a:solidFill>
                            <a:schemeClr val="tx1"/>
                          </a:solidFill>
                        </a:rPr>
                        <a:t> 2014</a:t>
                      </a:r>
                      <a:endParaRPr lang="en-NZ" b="1"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NZ" b="0" dirty="0" smtClean="0">
                          <a:solidFill>
                            <a:schemeClr val="tx2"/>
                          </a:solidFill>
                        </a:rPr>
                        <a:t>Draft determination and IM amendments published</a:t>
                      </a:r>
                      <a:endParaRPr lang="en-NZ" b="0" dirty="0">
                        <a:solidFill>
                          <a:schemeClr val="tx2"/>
                        </a:solidFill>
                      </a:endParaRPr>
                    </a:p>
                  </a:txBody>
                  <a:tcPr anchor="ctr">
                    <a:lnL>
                      <a:noFill/>
                    </a:lnL>
                    <a:lnR>
                      <a:noFill/>
                    </a:lnR>
                    <a:lnT>
                      <a:noFill/>
                    </a:lnT>
                    <a:lnB>
                      <a:noFill/>
                    </a:lnB>
                    <a:lnTlToBr w="12700" cmpd="sng">
                      <a:noFill/>
                      <a:prstDash val="solid"/>
                    </a:lnTlToBr>
                    <a:lnBlToTr w="12700" cmpd="sng">
                      <a:noFill/>
                      <a:prstDash val="solid"/>
                    </a:lnBlToTr>
                    <a:noFill/>
                  </a:tcPr>
                </a:tc>
              </a:tr>
              <a:tr h="381087">
                <a:tc>
                  <a:txBody>
                    <a:bodyPr/>
                    <a:lstStyle/>
                    <a:p>
                      <a:pPr algn="r"/>
                      <a:r>
                        <a:rPr lang="en-NZ" b="1" dirty="0" smtClean="0">
                          <a:solidFill>
                            <a:schemeClr val="tx1"/>
                          </a:solidFill>
                        </a:rPr>
                        <a:t>20 Oct 2014</a:t>
                      </a:r>
                      <a:endParaRPr lang="en-NZ" b="1"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NZ" b="0" dirty="0" smtClean="0">
                          <a:solidFill>
                            <a:schemeClr val="tx2"/>
                          </a:solidFill>
                        </a:rPr>
                        <a:t>Revised</a:t>
                      </a:r>
                      <a:r>
                        <a:rPr lang="en-NZ" b="0" baseline="0" dirty="0" smtClean="0">
                          <a:solidFill>
                            <a:schemeClr val="tx2"/>
                          </a:solidFill>
                        </a:rPr>
                        <a:t> determination and IM amendments published</a:t>
                      </a:r>
                      <a:endParaRPr lang="en-NZ" b="0" dirty="0">
                        <a:solidFill>
                          <a:schemeClr val="tx2"/>
                        </a:solidFill>
                      </a:endParaRPr>
                    </a:p>
                  </a:txBody>
                  <a:tcPr anchor="ctr">
                    <a:lnL>
                      <a:noFill/>
                    </a:lnL>
                    <a:lnR>
                      <a:noFill/>
                    </a:lnR>
                    <a:lnT>
                      <a:noFill/>
                    </a:lnT>
                    <a:lnB>
                      <a:noFill/>
                    </a:lnB>
                    <a:lnTlToBr w="12700" cmpd="sng">
                      <a:noFill/>
                      <a:prstDash val="solid"/>
                    </a:lnTlToBr>
                    <a:lnBlToTr w="12700" cmpd="sng">
                      <a:noFill/>
                      <a:prstDash val="solid"/>
                    </a:lnBlToTr>
                    <a:noFill/>
                  </a:tcPr>
                </a:tc>
              </a:tr>
              <a:tr h="381087">
                <a:tc>
                  <a:txBody>
                    <a:bodyPr/>
                    <a:lstStyle/>
                    <a:p>
                      <a:pPr algn="r"/>
                      <a:r>
                        <a:rPr lang="en-NZ" b="1" dirty="0" smtClean="0">
                          <a:solidFill>
                            <a:schemeClr val="tx1"/>
                          </a:solidFill>
                        </a:rPr>
                        <a:t>31 Oct 2014</a:t>
                      </a:r>
                      <a:endParaRPr lang="en-NZ" b="1" dirty="0">
                        <a:solidFill>
                          <a:schemeClr val="tx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NZ" b="0" dirty="0" smtClean="0">
                          <a:solidFill>
                            <a:schemeClr val="tx2"/>
                          </a:solidFill>
                        </a:rPr>
                        <a:t>Final WACC percentile</a:t>
                      </a:r>
                      <a:r>
                        <a:rPr lang="en-NZ" b="0" baseline="0" dirty="0" smtClean="0">
                          <a:solidFill>
                            <a:schemeClr val="tx2"/>
                          </a:solidFill>
                        </a:rPr>
                        <a:t> decision released</a:t>
                      </a:r>
                      <a:endParaRPr lang="en-NZ" b="0" dirty="0">
                        <a:solidFill>
                          <a:schemeClr val="tx2"/>
                        </a:solidFill>
                      </a:endParaRPr>
                    </a:p>
                  </a:txBody>
                  <a:tcPr anchor="ctr">
                    <a:lnL>
                      <a:noFill/>
                    </a:lnL>
                    <a:lnR>
                      <a:noFill/>
                    </a:lnR>
                    <a:lnT>
                      <a:noFill/>
                    </a:lnT>
                    <a:lnB>
                      <a:noFill/>
                    </a:lnB>
                    <a:lnTlToBr w="12700" cmpd="sng">
                      <a:noFill/>
                      <a:prstDash val="solid"/>
                    </a:lnTlToBr>
                    <a:lnBlToTr w="12700" cmpd="sng">
                      <a:noFill/>
                      <a:prstDash val="solid"/>
                    </a:lnBlToTr>
                    <a:noFill/>
                  </a:tcPr>
                </a:tc>
              </a:tr>
              <a:tr h="381087">
                <a:tc>
                  <a:txBody>
                    <a:bodyPr/>
                    <a:lstStyle/>
                    <a:p>
                      <a:pPr algn="r"/>
                      <a:r>
                        <a:rPr lang="en-NZ" b="1" dirty="0" smtClean="0">
                          <a:solidFill>
                            <a:schemeClr val="tx1"/>
                          </a:solidFill>
                        </a:rPr>
                        <a:t>Yesterday</a:t>
                      </a:r>
                      <a:endParaRPr lang="en-NZ" b="1" dirty="0">
                        <a:solidFill>
                          <a:schemeClr val="tx1"/>
                        </a:solidFill>
                      </a:endParaRPr>
                    </a:p>
                  </a:txBody>
                  <a:tcPr anchor="ctr">
                    <a:lnL>
                      <a:noFill/>
                    </a:lnL>
                    <a:lnR>
                      <a:noFill/>
                    </a:lnR>
                    <a:lnT>
                      <a:noFill/>
                    </a:lnT>
                    <a:lnB w="12700" cmpd="sng">
                      <a:noFill/>
                    </a:lnB>
                    <a:lnTlToBr w="12700" cmpd="sng">
                      <a:noFill/>
                      <a:prstDash val="solid"/>
                    </a:lnTlToBr>
                    <a:lnBlToTr w="12700" cmpd="sng">
                      <a:noFill/>
                      <a:prstDash val="solid"/>
                    </a:lnBlToTr>
                    <a:noFill/>
                  </a:tcPr>
                </a:tc>
                <a:tc>
                  <a:txBody>
                    <a:bodyPr/>
                    <a:lstStyle/>
                    <a:p>
                      <a:r>
                        <a:rPr lang="en-NZ" b="0" dirty="0" smtClean="0">
                          <a:solidFill>
                            <a:schemeClr val="tx2"/>
                          </a:solidFill>
                        </a:rPr>
                        <a:t>Input</a:t>
                      </a:r>
                      <a:r>
                        <a:rPr lang="en-NZ" b="0" baseline="0" dirty="0" smtClean="0">
                          <a:solidFill>
                            <a:schemeClr val="tx2"/>
                          </a:solidFill>
                        </a:rPr>
                        <a:t> methodology amendments determined</a:t>
                      </a:r>
                      <a:endParaRPr lang="en-NZ" b="0" dirty="0">
                        <a:solidFill>
                          <a:schemeClr val="tx2"/>
                        </a:solidFill>
                      </a:endParaRPr>
                    </a:p>
                  </a:txBody>
                  <a:tcPr anchor="ctr">
                    <a:lnL>
                      <a:noFill/>
                    </a:lnL>
                    <a:lnR>
                      <a:noFill/>
                    </a:lnR>
                    <a:lnT>
                      <a:noFill/>
                    </a:lnT>
                    <a:lnB w="12700" cmpd="sng">
                      <a:noFill/>
                    </a:lnB>
                    <a:lnTlToBr w="12700" cmpd="sng">
                      <a:noFill/>
                      <a:prstDash val="solid"/>
                    </a:lnTlToBr>
                    <a:lnBlToTr w="12700" cmpd="sng">
                      <a:noFill/>
                      <a:prstDash val="solid"/>
                    </a:lnBlToTr>
                    <a:noFill/>
                  </a:tcPr>
                </a:tc>
              </a:tr>
              <a:tr h="381087">
                <a:tc>
                  <a:txBody>
                    <a:bodyPr/>
                    <a:lstStyle/>
                    <a:p>
                      <a:pPr algn="r"/>
                      <a:r>
                        <a:rPr lang="en-NZ" b="1" dirty="0" smtClean="0">
                          <a:solidFill>
                            <a:schemeClr val="tx1"/>
                          </a:solidFill>
                        </a:rPr>
                        <a:t>Today</a:t>
                      </a:r>
                      <a:endParaRPr lang="en-NZ" b="1" dirty="0">
                        <a:solidFill>
                          <a:schemeClr val="tx1"/>
                        </a:solidFill>
                      </a:endParaRPr>
                    </a:p>
                  </a:txBody>
                  <a:tcPr anchor="ctr">
                    <a:lnL>
                      <a:noFill/>
                    </a:lnL>
                    <a:lnR>
                      <a:noFill/>
                    </a:lnR>
                    <a:lnT>
                      <a:noFill/>
                    </a:lnT>
                    <a:lnB w="12700" cmpd="sng">
                      <a:noFill/>
                    </a:lnB>
                    <a:lnTlToBr w="12700" cmpd="sng">
                      <a:noFill/>
                      <a:prstDash val="solid"/>
                    </a:lnTlToBr>
                    <a:lnBlToTr w="12700" cmpd="sng">
                      <a:noFill/>
                      <a:prstDash val="solid"/>
                    </a:lnBlToTr>
                    <a:noFill/>
                  </a:tcPr>
                </a:tc>
                <a:tc>
                  <a:txBody>
                    <a:bodyPr/>
                    <a:lstStyle/>
                    <a:p>
                      <a:r>
                        <a:rPr lang="en-NZ" b="0" dirty="0" smtClean="0">
                          <a:solidFill>
                            <a:schemeClr val="tx2"/>
                          </a:solidFill>
                        </a:rPr>
                        <a:t>Default price-quality</a:t>
                      </a:r>
                      <a:r>
                        <a:rPr lang="en-NZ" b="0" baseline="0" dirty="0" smtClean="0">
                          <a:solidFill>
                            <a:schemeClr val="tx2"/>
                          </a:solidFill>
                        </a:rPr>
                        <a:t> path determined</a:t>
                      </a:r>
                      <a:endParaRPr lang="en-NZ" b="0" dirty="0">
                        <a:solidFill>
                          <a:schemeClr val="tx2"/>
                        </a:solidFill>
                      </a:endParaRPr>
                    </a:p>
                  </a:txBody>
                  <a:tcPr anchor="ctr">
                    <a:lnL>
                      <a:noFill/>
                    </a:lnL>
                    <a:lnR>
                      <a:noFill/>
                    </a:lnR>
                    <a:lnT>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3160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a:solidFill>
                  <a:schemeClr val="tx1"/>
                </a:solidFill>
                <a:latin typeface="Calibri" charset="0"/>
                <a:ea typeface="ＭＳ Ｐゴシック" charset="0"/>
                <a:cs typeface="ＭＳ Ｐゴシック" charset="0"/>
              </a:rPr>
              <a:t>Material published</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7</a:t>
            </a:fld>
            <a:endParaRPr lang="en-US" dirty="0">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2"/>
          <p:cNvGraphicFramePr>
            <a:graphicFrameLocks noGrp="1"/>
          </p:cNvGraphicFramePr>
          <p:nvPr>
            <p:ph sz="quarter" idx="13"/>
            <p:extLst>
              <p:ext uri="{D42A27DB-BD31-4B8C-83A1-F6EECF244321}">
                <p14:modId xmlns:p14="http://schemas.microsoft.com/office/powerpoint/2010/main" val="421349737"/>
              </p:ext>
            </p:extLst>
          </p:nvPr>
        </p:nvGraphicFramePr>
        <p:xfrm>
          <a:off x="488950" y="1556792"/>
          <a:ext cx="8928100" cy="3738860"/>
        </p:xfrm>
        <a:graphic>
          <a:graphicData uri="http://schemas.openxmlformats.org/drawingml/2006/table">
            <a:tbl>
              <a:tblPr firstRow="1" bandRow="1">
                <a:tableStyleId>{BDBED569-4797-4DF1-A0F4-6AAB3CD982D8}</a:tableStyleId>
              </a:tblPr>
              <a:tblGrid>
                <a:gridCol w="4464050"/>
                <a:gridCol w="4464050"/>
              </a:tblGrid>
              <a:tr h="539698">
                <a:tc>
                  <a:txBody>
                    <a:bodyPr/>
                    <a:lstStyle/>
                    <a:p>
                      <a:pPr algn="ctr"/>
                      <a:r>
                        <a:rPr lang="en-NZ" sz="2000" dirty="0" smtClean="0"/>
                        <a:t>Default price-quality</a:t>
                      </a:r>
                      <a:r>
                        <a:rPr lang="en-NZ" sz="2000" baseline="0" dirty="0" smtClean="0"/>
                        <a:t> path</a:t>
                      </a:r>
                      <a:endParaRPr lang="en-NZ"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NZ" sz="2000" dirty="0" smtClean="0"/>
                        <a:t>Input methodology amendments</a:t>
                      </a:r>
                      <a:endParaRPr lang="en-NZ"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5836">
                <a:tc>
                  <a:txBody>
                    <a:bodyPr/>
                    <a:lstStyle/>
                    <a:p>
                      <a:pPr algn="ctr"/>
                      <a:r>
                        <a:rPr lang="en-NZ" sz="1400" i="1" dirty="0" smtClean="0">
                          <a:solidFill>
                            <a:schemeClr val="tx2"/>
                          </a:solidFill>
                        </a:rPr>
                        <a:t>Published today (28 Nov</a:t>
                      </a:r>
                      <a:r>
                        <a:rPr lang="en-NZ" sz="1400" i="1" baseline="0" dirty="0" smtClean="0">
                          <a:solidFill>
                            <a:schemeClr val="tx2"/>
                          </a:solidFill>
                        </a:rPr>
                        <a:t> 2014)</a:t>
                      </a:r>
                      <a:endParaRPr lang="en-NZ" sz="1400" i="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NZ" sz="1400" i="1" dirty="0" smtClean="0">
                          <a:solidFill>
                            <a:schemeClr val="tx2"/>
                          </a:solidFill>
                        </a:rPr>
                        <a:t>Published yesterday (27 Nov 2014)</a:t>
                      </a:r>
                      <a:endParaRPr lang="en-NZ" sz="1400" i="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95836">
                <a:tc>
                  <a:txBody>
                    <a:bodyPr/>
                    <a:lstStyle/>
                    <a:p>
                      <a:pPr algn="ctr"/>
                      <a:r>
                        <a:rPr lang="en-NZ" dirty="0" smtClean="0">
                          <a:solidFill>
                            <a:schemeClr val="tx2"/>
                          </a:solidFill>
                        </a:rPr>
                        <a:t>Price-quality</a:t>
                      </a:r>
                      <a:r>
                        <a:rPr lang="en-NZ" baseline="0" dirty="0" smtClean="0">
                          <a:solidFill>
                            <a:schemeClr val="tx2"/>
                          </a:solidFill>
                        </a:rPr>
                        <a:t> path </a:t>
                      </a:r>
                      <a:r>
                        <a:rPr lang="en-NZ" dirty="0" smtClean="0">
                          <a:solidFill>
                            <a:schemeClr val="tx2"/>
                          </a:solidFill>
                        </a:rPr>
                        <a:t>determination</a:t>
                      </a:r>
                      <a:endParaRPr lang="en-NZ"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NZ" dirty="0" smtClean="0">
                          <a:solidFill>
                            <a:schemeClr val="tx2"/>
                          </a:solidFill>
                        </a:rPr>
                        <a:t>Amendments for</a:t>
                      </a:r>
                      <a:r>
                        <a:rPr lang="en-NZ" baseline="0" dirty="0" smtClean="0">
                          <a:solidFill>
                            <a:schemeClr val="tx2"/>
                          </a:solidFill>
                        </a:rPr>
                        <a:t> default price-quality paths</a:t>
                      </a:r>
                      <a:endParaRPr lang="en-NZ"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855827">
                <a:tc>
                  <a:txBody>
                    <a:bodyPr/>
                    <a:lstStyle/>
                    <a:p>
                      <a:pPr algn="ctr"/>
                      <a:r>
                        <a:rPr lang="en-NZ" dirty="0" smtClean="0">
                          <a:solidFill>
                            <a:schemeClr val="tx2"/>
                          </a:solidFill>
                        </a:rPr>
                        <a:t>Four accompanying</a:t>
                      </a:r>
                      <a:r>
                        <a:rPr lang="en-NZ" baseline="0" dirty="0" smtClean="0">
                          <a:solidFill>
                            <a:schemeClr val="tx2"/>
                          </a:solidFill>
                        </a:rPr>
                        <a:t> </a:t>
                      </a:r>
                      <a:r>
                        <a:rPr lang="en-NZ" dirty="0" smtClean="0">
                          <a:solidFill>
                            <a:schemeClr val="tx2"/>
                          </a:solidFill>
                        </a:rPr>
                        <a:t>reasons papers</a:t>
                      </a:r>
                    </a:p>
                    <a:p>
                      <a:pPr algn="ctr"/>
                      <a:r>
                        <a:rPr lang="en-NZ" dirty="0" smtClean="0">
                          <a:solidFill>
                            <a:schemeClr val="tx2"/>
                          </a:solidFill>
                        </a:rPr>
                        <a:t>(main</a:t>
                      </a:r>
                      <a:r>
                        <a:rPr lang="en-NZ" baseline="0" dirty="0" smtClean="0">
                          <a:solidFill>
                            <a:schemeClr val="tx2"/>
                          </a:solidFill>
                        </a:rPr>
                        <a:t> </a:t>
                      </a:r>
                      <a:r>
                        <a:rPr lang="en-NZ" dirty="0" smtClean="0">
                          <a:solidFill>
                            <a:schemeClr val="tx2"/>
                          </a:solidFill>
                        </a:rPr>
                        <a:t>policy,</a:t>
                      </a:r>
                      <a:r>
                        <a:rPr lang="en-NZ" baseline="0" dirty="0" smtClean="0">
                          <a:solidFill>
                            <a:schemeClr val="tx2"/>
                          </a:solidFill>
                        </a:rPr>
                        <a:t> quality, forecasting, compliance)</a:t>
                      </a:r>
                      <a:endParaRPr lang="en-NZ"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NZ" dirty="0" smtClean="0">
                          <a:solidFill>
                            <a:schemeClr val="tx2"/>
                          </a:solidFill>
                        </a:rPr>
                        <a:t>Incremental Rolling Incentive</a:t>
                      </a:r>
                      <a:r>
                        <a:rPr lang="en-NZ" baseline="0" dirty="0" smtClean="0">
                          <a:solidFill>
                            <a:schemeClr val="tx2"/>
                          </a:solidFill>
                        </a:rPr>
                        <a:t> Scheme (IRIS) amendments (including </a:t>
                      </a:r>
                      <a:r>
                        <a:rPr lang="en-NZ" baseline="0" dirty="0" smtClean="0">
                          <a:solidFill>
                            <a:schemeClr val="tx2"/>
                          </a:solidFill>
                        </a:rPr>
                        <a:t>for Transpower</a:t>
                      </a:r>
                      <a:r>
                        <a:rPr lang="en-NZ" baseline="0" dirty="0" smtClean="0">
                          <a:solidFill>
                            <a:schemeClr val="tx2"/>
                          </a:solidFill>
                        </a:rPr>
                        <a:t>)</a:t>
                      </a:r>
                      <a:endParaRPr lang="en-NZ"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855827">
                <a:tc>
                  <a:txBody>
                    <a:bodyPr/>
                    <a:lstStyle/>
                    <a:p>
                      <a:pPr algn="ctr"/>
                      <a:r>
                        <a:rPr lang="en-NZ" dirty="0" smtClean="0">
                          <a:solidFill>
                            <a:schemeClr val="tx2"/>
                          </a:solidFill>
                        </a:rPr>
                        <a:t>Expert</a:t>
                      </a:r>
                      <a:r>
                        <a:rPr lang="en-NZ" baseline="0" dirty="0" smtClean="0">
                          <a:solidFill>
                            <a:schemeClr val="tx2"/>
                          </a:solidFill>
                        </a:rPr>
                        <a:t> reports on productivity </a:t>
                      </a:r>
                      <a:br>
                        <a:rPr lang="en-NZ" baseline="0" dirty="0" smtClean="0">
                          <a:solidFill>
                            <a:schemeClr val="tx2"/>
                          </a:solidFill>
                        </a:rPr>
                      </a:br>
                      <a:r>
                        <a:rPr lang="en-NZ" baseline="0" dirty="0" smtClean="0">
                          <a:solidFill>
                            <a:schemeClr val="tx2"/>
                          </a:solidFill>
                        </a:rPr>
                        <a:t>and econometrics</a:t>
                      </a:r>
                      <a:endParaRPr lang="en-NZ"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NZ" dirty="0" smtClean="0">
                          <a:solidFill>
                            <a:schemeClr val="tx2"/>
                          </a:solidFill>
                        </a:rPr>
                        <a:t>Accompanying</a:t>
                      </a:r>
                      <a:r>
                        <a:rPr lang="en-NZ" baseline="0" dirty="0" smtClean="0">
                          <a:solidFill>
                            <a:schemeClr val="tx2"/>
                          </a:solidFill>
                        </a:rPr>
                        <a:t> reasons papers for </a:t>
                      </a:r>
                      <a:br>
                        <a:rPr lang="en-NZ" baseline="0" dirty="0" smtClean="0">
                          <a:solidFill>
                            <a:schemeClr val="tx2"/>
                          </a:solidFill>
                        </a:rPr>
                      </a:br>
                      <a:r>
                        <a:rPr lang="en-NZ" baseline="0" dirty="0" smtClean="0">
                          <a:solidFill>
                            <a:schemeClr val="tx2"/>
                          </a:solidFill>
                        </a:rPr>
                        <a:t>each set of amendments</a:t>
                      </a:r>
                      <a:endParaRPr lang="en-NZ"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95836">
                <a:tc>
                  <a:txBody>
                    <a:bodyPr/>
                    <a:lstStyle/>
                    <a:p>
                      <a:pPr algn="ctr"/>
                      <a:r>
                        <a:rPr lang="en-NZ" dirty="0" smtClean="0">
                          <a:solidFill>
                            <a:schemeClr val="tx2"/>
                          </a:solidFill>
                        </a:rPr>
                        <a:t>Final versions of all models</a:t>
                      </a:r>
                      <a:endParaRPr lang="en-NZ"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dirty="0" smtClean="0">
                          <a:solidFill>
                            <a:schemeClr val="tx2"/>
                          </a:solidFill>
                        </a:rPr>
                        <a:t>IRIS models</a:t>
                      </a:r>
                      <a:endParaRPr lang="en-NZ"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Rectangle 3"/>
          <p:cNvSpPr/>
          <p:nvPr/>
        </p:nvSpPr>
        <p:spPr>
          <a:xfrm>
            <a:off x="488950" y="5623337"/>
            <a:ext cx="5040114" cy="646331"/>
          </a:xfrm>
          <a:prstGeom prst="rect">
            <a:avLst/>
          </a:prstGeom>
        </p:spPr>
        <p:txBody>
          <a:bodyPr wrap="square">
            <a:spAutoFit/>
          </a:bodyPr>
          <a:lstStyle/>
          <a:p>
            <a:pPr marL="0" indent="0"/>
            <a:r>
              <a:rPr lang="en-US" dirty="0" smtClean="0">
                <a:solidFill>
                  <a:schemeClr val="tx2"/>
                </a:solidFill>
                <a:latin typeface="Calibri" charset="0"/>
              </a:rPr>
              <a:t>All material available </a:t>
            </a:r>
            <a:r>
              <a:rPr lang="en-US" dirty="0">
                <a:solidFill>
                  <a:schemeClr val="tx2"/>
                </a:solidFill>
                <a:latin typeface="Calibri" charset="0"/>
              </a:rPr>
              <a:t>at: </a:t>
            </a:r>
            <a:r>
              <a:rPr lang="en-US" dirty="0" smtClean="0">
                <a:solidFill>
                  <a:schemeClr val="tx2"/>
                </a:solidFill>
                <a:latin typeface="Calibri" charset="0"/>
              </a:rPr>
              <a:t/>
            </a:r>
            <a:br>
              <a:rPr lang="en-US" dirty="0" smtClean="0">
                <a:solidFill>
                  <a:schemeClr val="tx2"/>
                </a:solidFill>
                <a:latin typeface="Calibri" charset="0"/>
              </a:rPr>
            </a:br>
            <a:r>
              <a:rPr lang="en-US" dirty="0" smtClean="0">
                <a:solidFill>
                  <a:srgbClr val="3F5E58"/>
                </a:solidFill>
                <a:latin typeface="Calibri" charset="0"/>
                <a:hlinkClick r:id="rId4"/>
              </a:rPr>
              <a:t>comcom.govt.nz/regulated-industries/electricity</a:t>
            </a:r>
            <a:r>
              <a:rPr lang="en-US" dirty="0" smtClean="0">
                <a:solidFill>
                  <a:srgbClr val="3F5E58"/>
                </a:solidFill>
                <a:latin typeface="Calibri" charset="0"/>
              </a:rPr>
              <a:t> </a:t>
            </a:r>
            <a:endParaRPr lang="en-US" dirty="0">
              <a:solidFill>
                <a:srgbClr val="3F5E58"/>
              </a:solidFill>
              <a:latin typeface="Calibri" charset="0"/>
            </a:endParaRPr>
          </a:p>
        </p:txBody>
      </p:sp>
    </p:spTree>
    <p:extLst>
      <p:ext uri="{BB962C8B-B14F-4D97-AF65-F5344CB8AC3E}">
        <p14:creationId xmlns:p14="http://schemas.microsoft.com/office/powerpoint/2010/main" val="2122600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US" dirty="0" smtClean="0">
                <a:solidFill>
                  <a:schemeClr val="tx1"/>
                </a:solidFill>
                <a:latin typeface="Calibri" charset="0"/>
                <a:ea typeface="ＭＳ Ｐゴシック" charset="0"/>
                <a:cs typeface="ＭＳ Ｐゴシック" charset="0"/>
              </a:rPr>
              <a:t>Starting price adjustments</a:t>
            </a:r>
            <a:endParaRPr lang="en-US" sz="3200" dirty="0">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8</a:t>
            </a:fld>
            <a:endParaRPr lang="en-US" dirty="0">
              <a:solidFill>
                <a:srgbClr val="C00000"/>
              </a:solidFill>
            </a:endParaRPr>
          </a:p>
        </p:txBody>
      </p:sp>
      <p:pic>
        <p:nvPicPr>
          <p:cNvPr id="73733"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448944" y="5295654"/>
            <a:ext cx="5816600" cy="13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sz="quarter" idx="13"/>
          </p:nvPr>
        </p:nvSpPr>
        <p:spPr>
          <a:xfrm>
            <a:off x="488950" y="1700213"/>
            <a:ext cx="8928100" cy="4105275"/>
          </a:xfrm>
        </p:spPr>
        <p:txBody>
          <a:bodyPr numCol="1"/>
          <a:lstStyle/>
          <a:p>
            <a:pPr marL="0" indent="0"/>
            <a:r>
              <a:rPr lang="en-US" sz="2400" dirty="0" smtClean="0">
                <a:latin typeface="Calibri" charset="0"/>
                <a:ea typeface="ＭＳ Ｐゴシック" charset="0"/>
                <a:cs typeface="ＭＳ Ｐゴシック" charset="0"/>
              </a:rPr>
              <a:t>We have chosen to set starting prices based on the current and projected profitability of each </a:t>
            </a:r>
            <a:r>
              <a:rPr lang="en-US" sz="2400" dirty="0" smtClean="0">
                <a:latin typeface="Calibri" charset="0"/>
                <a:ea typeface="ＭＳ Ｐゴシック" charset="0"/>
                <a:cs typeface="ＭＳ Ｐゴシック" charset="0"/>
              </a:rPr>
              <a:t>distributor</a:t>
            </a:r>
          </a:p>
          <a:p>
            <a:pPr marL="0" indent="0"/>
            <a:endParaRPr lang="en-US" sz="2400" dirty="0" smtClean="0">
              <a:latin typeface="Calibri" charset="0"/>
              <a:ea typeface="ＭＳ Ｐゴシック" charset="0"/>
              <a:cs typeface="ＭＳ Ｐゴシック" charset="0"/>
            </a:endParaRPr>
          </a:p>
          <a:p>
            <a:pPr>
              <a:buFont typeface="Arial" panose="020B0604020202020204" pitchFamily="34" charset="0"/>
              <a:buChar char="•"/>
            </a:pPr>
            <a:r>
              <a:rPr lang="en-US" sz="2400" dirty="0" smtClean="0">
                <a:latin typeface="Calibri" charset="0"/>
                <a:ea typeface="ＭＳ Ｐゴシック" charset="0"/>
                <a:cs typeface="ＭＳ Ｐゴシック" charset="0"/>
              </a:rPr>
              <a:t>This </a:t>
            </a:r>
            <a:r>
              <a:rPr lang="en-US" sz="2400" dirty="0" smtClean="0">
                <a:latin typeface="Calibri" charset="0"/>
                <a:ea typeface="ＭＳ Ｐゴシック" charset="0"/>
                <a:cs typeface="ＭＳ Ｐゴシック" charset="0"/>
              </a:rPr>
              <a:t>approach brings distributors’ prices back in line with their forecast costs and </a:t>
            </a:r>
            <a:r>
              <a:rPr lang="en-US" sz="2400" dirty="0" smtClean="0">
                <a:latin typeface="Calibri" charset="0"/>
                <a:ea typeface="ＭＳ Ｐゴシック" charset="0"/>
                <a:cs typeface="ＭＳ Ｐゴシック" charset="0"/>
              </a:rPr>
              <a:t>forecast revenue </a:t>
            </a:r>
            <a:r>
              <a:rPr lang="en-US" sz="2400" dirty="0" smtClean="0">
                <a:latin typeface="Calibri" charset="0"/>
                <a:ea typeface="ＭＳ Ｐゴシック" charset="0"/>
                <a:cs typeface="ＭＳ Ｐゴシック" charset="0"/>
              </a:rPr>
              <a:t>growth</a:t>
            </a:r>
          </a:p>
          <a:p>
            <a:pPr>
              <a:buFont typeface="Arial" panose="020B0604020202020204" pitchFamily="34" charset="0"/>
              <a:buChar char="•"/>
            </a:pPr>
            <a:r>
              <a:rPr lang="en-US" sz="2400" dirty="0" smtClean="0">
                <a:latin typeface="Calibri" charset="0"/>
                <a:ea typeface="ＭＳ Ｐゴシック" charset="0"/>
                <a:cs typeface="ＭＳ Ｐゴシック" charset="0"/>
              </a:rPr>
              <a:t>Forecasts make use of distributors’ disclosed information as well as reliable external indicators</a:t>
            </a:r>
          </a:p>
          <a:p>
            <a:pPr>
              <a:buFont typeface="Arial" panose="020B0604020202020204" pitchFamily="34" charset="0"/>
              <a:buChar char="•"/>
            </a:pPr>
            <a:r>
              <a:rPr lang="en-US" sz="2400" dirty="0" smtClean="0">
                <a:latin typeface="Calibri" charset="0"/>
                <a:ea typeface="ＭＳ Ｐゴシック" charset="0"/>
                <a:cs typeface="ＭＳ Ｐゴシック" charset="0"/>
              </a:rPr>
              <a:t>The </a:t>
            </a:r>
            <a:r>
              <a:rPr lang="en-US" sz="2400" dirty="0" smtClean="0">
                <a:latin typeface="Calibri" charset="0"/>
                <a:ea typeface="ＭＳ Ｐゴシック" charset="0"/>
                <a:cs typeface="ＭＳ Ｐゴシック" charset="0"/>
              </a:rPr>
              <a:t>next slide illustrates why we are not rolling over prices</a:t>
            </a:r>
          </a:p>
        </p:txBody>
      </p:sp>
    </p:spTree>
    <p:extLst>
      <p:ext uri="{BB962C8B-B14F-4D97-AF65-F5344CB8AC3E}">
        <p14:creationId xmlns:p14="http://schemas.microsoft.com/office/powerpoint/2010/main" val="336392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Text Placeholder 2"/>
          <p:cNvSpPr>
            <a:spLocks noGrp="1"/>
          </p:cNvSpPr>
          <p:nvPr>
            <p:ph type="body" sz="quarter" idx="10"/>
          </p:nvPr>
        </p:nvSpPr>
        <p:spPr>
          <a:xfrm>
            <a:off x="488950" y="549275"/>
            <a:ext cx="7131050" cy="457200"/>
          </a:xfrm>
        </p:spPr>
        <p:txBody>
          <a:bodyPr/>
          <a:lstStyle/>
          <a:p>
            <a:r>
              <a:rPr lang="en-NZ" dirty="0" smtClean="0">
                <a:solidFill>
                  <a:schemeClr val="tx1"/>
                </a:solidFill>
                <a:latin typeface="Calibri" charset="0"/>
                <a:ea typeface="ＭＳ Ｐゴシック" charset="0"/>
                <a:cs typeface="ＭＳ Ｐゴシック" charset="0"/>
              </a:rPr>
              <a:t>Impact of rolling over prices</a:t>
            </a:r>
            <a:endParaRPr lang="en-NZ" dirty="0">
              <a:solidFill>
                <a:schemeClr val="tx1"/>
              </a:solidFill>
              <a:latin typeface="Calibri" charset="0"/>
              <a:ea typeface="ＭＳ Ｐゴシック" charset="0"/>
              <a:cs typeface="ＭＳ Ｐゴシック" charset="0"/>
            </a:endParaRPr>
          </a:p>
        </p:txBody>
      </p:sp>
      <p:sp>
        <p:nvSpPr>
          <p:cNvPr id="73731"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5837D10-83AA-104F-A996-DD5A7C6EB44D}" type="slidenum">
              <a:rPr lang="en-US">
                <a:solidFill>
                  <a:srgbClr val="C00000"/>
                </a:solidFill>
              </a:rPr>
              <a:pPr eaLnBrk="1" hangingPunct="1"/>
              <a:t>9</a:t>
            </a:fld>
            <a:endParaRPr lang="en-US" dirty="0">
              <a:solidFill>
                <a:srgbClr val="C00000"/>
              </a:solidFill>
            </a:endParaRPr>
          </a:p>
        </p:txBody>
      </p:sp>
      <p:sp>
        <p:nvSpPr>
          <p:cNvPr id="21" name="TextBox 20"/>
          <p:cNvSpPr txBox="1"/>
          <p:nvPr/>
        </p:nvSpPr>
        <p:spPr>
          <a:xfrm>
            <a:off x="68040" y="6283958"/>
            <a:ext cx="9769920" cy="307777"/>
          </a:xfrm>
          <a:prstGeom prst="rect">
            <a:avLst/>
          </a:prstGeom>
          <a:noFill/>
        </p:spPr>
        <p:txBody>
          <a:bodyPr wrap="square" rtlCol="0">
            <a:spAutoFit/>
          </a:bodyPr>
          <a:lstStyle/>
          <a:p>
            <a:pPr algn="ctr"/>
            <a:r>
              <a:rPr lang="en-NZ" sz="1400" i="1" dirty="0" smtClean="0">
                <a:solidFill>
                  <a:schemeClr val="tx2"/>
                </a:solidFill>
              </a:rPr>
              <a:t>Forecast revenues minus forecast costs, </a:t>
            </a:r>
            <a:r>
              <a:rPr lang="en-NZ" sz="1400" i="1" dirty="0" smtClean="0">
                <a:solidFill>
                  <a:schemeClr val="tx2"/>
                </a:solidFill>
              </a:rPr>
              <a:t>over the entire 2015-2020 </a:t>
            </a:r>
            <a:r>
              <a:rPr lang="en-NZ" sz="1400" i="1" dirty="0" smtClean="0">
                <a:solidFill>
                  <a:schemeClr val="tx2"/>
                </a:solidFill>
              </a:rPr>
              <a:t>regulatory period.</a:t>
            </a:r>
            <a:endParaRPr lang="en-NZ" sz="1400" i="1" dirty="0">
              <a:solidFill>
                <a:schemeClr val="tx2"/>
              </a:solidFill>
            </a:endParaRPr>
          </a:p>
        </p:txBody>
      </p:sp>
      <p:sp>
        <p:nvSpPr>
          <p:cNvPr id="13" name="TextBox 12"/>
          <p:cNvSpPr txBox="1"/>
          <p:nvPr/>
        </p:nvSpPr>
        <p:spPr>
          <a:xfrm>
            <a:off x="3008784" y="1988840"/>
            <a:ext cx="2458640" cy="338554"/>
          </a:xfrm>
          <a:prstGeom prst="rect">
            <a:avLst/>
          </a:prstGeom>
          <a:noFill/>
        </p:spPr>
        <p:txBody>
          <a:bodyPr wrap="square" rtlCol="0">
            <a:spAutoFit/>
          </a:bodyPr>
          <a:lstStyle/>
          <a:p>
            <a:pPr algn="r"/>
            <a:r>
              <a:rPr lang="en-NZ" sz="1600" dirty="0" smtClean="0">
                <a:solidFill>
                  <a:schemeClr val="accent2"/>
                </a:solidFill>
              </a:rPr>
              <a:t>Costs exceed revenues</a:t>
            </a:r>
            <a:endParaRPr lang="en-NZ" sz="1600" dirty="0">
              <a:solidFill>
                <a:schemeClr val="accent2"/>
              </a:solidFill>
            </a:endParaRPr>
          </a:p>
        </p:txBody>
      </p:sp>
      <p:sp>
        <p:nvSpPr>
          <p:cNvPr id="14" name="TextBox 13"/>
          <p:cNvSpPr txBox="1"/>
          <p:nvPr/>
        </p:nvSpPr>
        <p:spPr>
          <a:xfrm>
            <a:off x="5446712" y="1988840"/>
            <a:ext cx="2458640" cy="338554"/>
          </a:xfrm>
          <a:prstGeom prst="rect">
            <a:avLst/>
          </a:prstGeom>
          <a:noFill/>
        </p:spPr>
        <p:txBody>
          <a:bodyPr wrap="square" rtlCol="0">
            <a:spAutoFit/>
          </a:bodyPr>
          <a:lstStyle/>
          <a:p>
            <a:r>
              <a:rPr lang="en-NZ" sz="1600" dirty="0" smtClean="0">
                <a:solidFill>
                  <a:schemeClr val="accent2"/>
                </a:solidFill>
              </a:rPr>
              <a:t>Revenues exceed costs</a:t>
            </a:r>
            <a:endParaRPr lang="en-NZ" sz="1600" dirty="0">
              <a:solidFill>
                <a:schemeClr val="accent2"/>
              </a:solidFill>
            </a:endParaRPr>
          </a:p>
        </p:txBody>
      </p:sp>
      <p:graphicFrame>
        <p:nvGraphicFramePr>
          <p:cNvPr id="16" name="Chart 15"/>
          <p:cNvGraphicFramePr>
            <a:graphicFrameLocks noGrp="1"/>
          </p:cNvGraphicFramePr>
          <p:nvPr>
            <p:extLst>
              <p:ext uri="{D42A27DB-BD31-4B8C-83A1-F6EECF244321}">
                <p14:modId xmlns:p14="http://schemas.microsoft.com/office/powerpoint/2010/main" val="104161334"/>
              </p:ext>
            </p:extLst>
          </p:nvPr>
        </p:nvGraphicFramePr>
        <p:xfrm>
          <a:off x="1803431" y="2203064"/>
          <a:ext cx="6299139" cy="410090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p:cNvSpPr txBox="1">
            <a:spLocks noChangeArrowheads="1"/>
          </p:cNvSpPr>
          <p:nvPr/>
        </p:nvSpPr>
        <p:spPr bwMode="auto">
          <a:xfrm>
            <a:off x="272480" y="1362046"/>
            <a:ext cx="9433048" cy="50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BF2E1A"/>
              </a:buClr>
              <a:buFont typeface="Lucida Grande" charset="0"/>
              <a:defRPr sz="2800" kern="1200">
                <a:solidFill>
                  <a:srgbClr val="262626"/>
                </a:solidFill>
                <a:latin typeface="+mn-lt"/>
                <a:ea typeface="ＭＳ Ｐゴシック" pitchFamily="25" charset="-128"/>
                <a:cs typeface="ＭＳ Ｐゴシック"/>
              </a:defRPr>
            </a:lvl1pPr>
            <a:lvl2pPr marL="742950" indent="-1101725" algn="l" rtl="0" eaLnBrk="1" fontAlgn="base" hangingPunct="1">
              <a:spcBef>
                <a:spcPts val="300"/>
              </a:spcBef>
              <a:spcAft>
                <a:spcPts val="600"/>
              </a:spcAft>
              <a:buClr>
                <a:srgbClr val="BF2E1A"/>
              </a:buClr>
              <a:buFont typeface="Lucida Grande" charset="0"/>
              <a:buChar char="→"/>
              <a:defRPr sz="2800" kern="1200">
                <a:solidFill>
                  <a:srgbClr val="262626"/>
                </a:solidFill>
                <a:latin typeface="+mn-lt"/>
                <a:ea typeface="ＭＳ Ｐゴシック" pitchFamily="25" charset="-128"/>
                <a:cs typeface="ＭＳ Ｐゴシック"/>
              </a:defRPr>
            </a:lvl2pPr>
            <a:lvl3pPr marL="611188" indent="-250825" algn="l" rtl="0" eaLnBrk="1" fontAlgn="base" hangingPunct="1">
              <a:spcBef>
                <a:spcPts val="300"/>
              </a:spcBef>
              <a:spcAft>
                <a:spcPts val="300"/>
              </a:spcAft>
              <a:buClr>
                <a:srgbClr val="BF2E1A"/>
              </a:buClr>
              <a:buFont typeface="Arial" charset="0"/>
              <a:buChar char="•"/>
              <a:defRPr sz="2400" kern="1200">
                <a:solidFill>
                  <a:srgbClr val="262626"/>
                </a:solidFill>
                <a:latin typeface="+mn-lt"/>
                <a:ea typeface="ＭＳ Ｐゴシック" pitchFamily="25" charset="-128"/>
                <a:cs typeface="ＭＳ Ｐゴシック"/>
              </a:defRPr>
            </a:lvl3pPr>
            <a:lvl4pPr marL="863600" indent="-250825" algn="l" rtl="0" eaLnBrk="1" fontAlgn="base" hangingPunct="1">
              <a:spcBef>
                <a:spcPts val="300"/>
              </a:spcBef>
              <a:spcAft>
                <a:spcPts val="300"/>
              </a:spcAft>
              <a:buClr>
                <a:srgbClr val="BF2E1A"/>
              </a:buClr>
              <a:buFont typeface="Courier New" charset="0"/>
              <a:buChar char="o"/>
              <a:defRPr sz="2000" kern="1200">
                <a:solidFill>
                  <a:srgbClr val="262626"/>
                </a:solidFill>
                <a:latin typeface="+mn-lt"/>
                <a:ea typeface="ＭＳ Ｐゴシック" pitchFamily="25" charset="-128"/>
                <a:cs typeface="ＭＳ Ｐゴシック"/>
              </a:defRPr>
            </a:lvl4pPr>
            <a:lvl5pPr marL="1114425" indent="-250825" algn="l" rtl="0" eaLnBrk="1" fontAlgn="base" hangingPunct="1">
              <a:spcBef>
                <a:spcPts val="300"/>
              </a:spcBef>
              <a:spcAft>
                <a:spcPct val="0"/>
              </a:spcAft>
              <a:buClr>
                <a:srgbClr val="BF2E1A"/>
              </a:buClr>
              <a:buFont typeface="Lucida Grande" charset="0"/>
              <a:buChar char="-"/>
              <a:defRPr sz="2000" kern="1200">
                <a:solidFill>
                  <a:srgbClr val="262626"/>
                </a:solidFill>
                <a:latin typeface="+mn-lt"/>
                <a:ea typeface="ＭＳ Ｐゴシック" pitchFamily="25"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400" dirty="0" smtClean="0">
                <a:latin typeface="Calibri" charset="0"/>
                <a:ea typeface="ＭＳ Ｐゴシック" charset="0"/>
                <a:cs typeface="ＭＳ Ｐゴシック" charset="0"/>
              </a:rPr>
              <a:t>If prices were rolled </a:t>
            </a:r>
            <a:r>
              <a:rPr lang="en-US" sz="2400" dirty="0" smtClean="0">
                <a:latin typeface="Calibri" charset="0"/>
                <a:ea typeface="ＭＳ Ｐゴシック" charset="0"/>
                <a:cs typeface="ＭＳ Ｐゴシック" charset="0"/>
              </a:rPr>
              <a:t>over, </a:t>
            </a:r>
            <a:r>
              <a:rPr lang="en-US" sz="2400" dirty="0" smtClean="0">
                <a:latin typeface="Calibri" charset="0"/>
                <a:ea typeface="ＭＳ Ｐゴシック" charset="0"/>
                <a:cs typeface="ＭＳ Ｐゴシック" charset="0"/>
              </a:rPr>
              <a:t>revenues would be out of line with costs</a:t>
            </a:r>
          </a:p>
        </p:txBody>
      </p:sp>
    </p:spTree>
    <p:extLst>
      <p:ext uri="{BB962C8B-B14F-4D97-AF65-F5344CB8AC3E}">
        <p14:creationId xmlns:p14="http://schemas.microsoft.com/office/powerpoint/2010/main" val="3199575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porate Powerpoint Presentation">
  <a:themeElements>
    <a:clrScheme name="Custom 6">
      <a:dk1>
        <a:srgbClr val="BF2E1A"/>
      </a:dk1>
      <a:lt1>
        <a:srgbClr val="FFFFFF"/>
      </a:lt1>
      <a:dk2>
        <a:srgbClr val="000000"/>
      </a:dk2>
      <a:lt2>
        <a:srgbClr val="E4D7CF"/>
      </a:lt2>
      <a:accent1>
        <a:srgbClr val="70B6BD"/>
      </a:accent1>
      <a:accent2>
        <a:srgbClr val="2E666C"/>
      </a:accent2>
      <a:accent3>
        <a:srgbClr val="99988E"/>
      </a:accent3>
      <a:accent4>
        <a:srgbClr val="FF361F"/>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mCom colours">
      <a:dk1>
        <a:srgbClr val="BF2E1A"/>
      </a:dk1>
      <a:lt1>
        <a:srgbClr val="FFFFFF"/>
      </a:lt1>
      <a:dk2>
        <a:srgbClr val="000000"/>
      </a:dk2>
      <a:lt2>
        <a:srgbClr val="EAEAEA"/>
      </a:lt2>
      <a:accent1>
        <a:srgbClr val="009DD8"/>
      </a:accent1>
      <a:accent2>
        <a:srgbClr val="8605C0"/>
      </a:accent2>
      <a:accent3>
        <a:srgbClr val="55BC01"/>
      </a:accent3>
      <a:accent4>
        <a:srgbClr val="BF2E1A"/>
      </a:accent4>
      <a:accent5>
        <a:srgbClr val="5F5F5F"/>
      </a:accent5>
      <a:accent6>
        <a:srgbClr val="EAEAEA"/>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mCom Official">
    <a:dk1>
      <a:srgbClr val="000000"/>
    </a:dk1>
    <a:lt1>
      <a:sysClr val="window" lastClr="FFFFFF"/>
    </a:lt1>
    <a:dk2>
      <a:srgbClr val="BA0F2C"/>
    </a:dk2>
    <a:lt2>
      <a:srgbClr val="FFFFFF"/>
    </a:lt2>
    <a:accent1>
      <a:srgbClr val="7EA0AE"/>
    </a:accent1>
    <a:accent2>
      <a:srgbClr val="BA0F2C"/>
    </a:accent2>
    <a:accent3>
      <a:srgbClr val="B6AB86"/>
    </a:accent3>
    <a:accent4>
      <a:srgbClr val="3F5E58"/>
    </a:accent4>
    <a:accent5>
      <a:srgbClr val="E89466"/>
    </a:accent5>
    <a:accent6>
      <a:srgbClr val="639B9F"/>
    </a:accent6>
    <a:hlink>
      <a:srgbClr val="002060"/>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mCom Official">
    <a:dk1>
      <a:srgbClr val="000000"/>
    </a:dk1>
    <a:lt1>
      <a:sysClr val="window" lastClr="FFFFFF"/>
    </a:lt1>
    <a:dk2>
      <a:srgbClr val="BA0F2C"/>
    </a:dk2>
    <a:lt2>
      <a:srgbClr val="FFFFFF"/>
    </a:lt2>
    <a:accent1>
      <a:srgbClr val="7EA0AE"/>
    </a:accent1>
    <a:accent2>
      <a:srgbClr val="BA0F2C"/>
    </a:accent2>
    <a:accent3>
      <a:srgbClr val="B6AB86"/>
    </a:accent3>
    <a:accent4>
      <a:srgbClr val="3F5E58"/>
    </a:accent4>
    <a:accent5>
      <a:srgbClr val="E89466"/>
    </a:accent5>
    <a:accent6>
      <a:srgbClr val="639B9F"/>
    </a:accent6>
    <a:hlink>
      <a:srgbClr val="002060"/>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Com Official">
    <a:dk1>
      <a:srgbClr val="000000"/>
    </a:dk1>
    <a:lt1>
      <a:sysClr val="window" lastClr="FFFFFF"/>
    </a:lt1>
    <a:dk2>
      <a:srgbClr val="BA0F2C"/>
    </a:dk2>
    <a:lt2>
      <a:srgbClr val="FFFFFF"/>
    </a:lt2>
    <a:accent1>
      <a:srgbClr val="7EA0AE"/>
    </a:accent1>
    <a:accent2>
      <a:srgbClr val="BA0F2C"/>
    </a:accent2>
    <a:accent3>
      <a:srgbClr val="B6AB86"/>
    </a:accent3>
    <a:accent4>
      <a:srgbClr val="3F5E58"/>
    </a:accent4>
    <a:accent5>
      <a:srgbClr val="E89466"/>
    </a:accent5>
    <a:accent6>
      <a:srgbClr val="639B9F"/>
    </a:accent6>
    <a:hlink>
      <a:srgbClr val="002060"/>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mCom Official">
    <a:dk1>
      <a:srgbClr val="000000"/>
    </a:dk1>
    <a:lt1>
      <a:sysClr val="window" lastClr="FFFFFF"/>
    </a:lt1>
    <a:dk2>
      <a:srgbClr val="BA0F2C"/>
    </a:dk2>
    <a:lt2>
      <a:srgbClr val="FFFFFF"/>
    </a:lt2>
    <a:accent1>
      <a:srgbClr val="7EA0AE"/>
    </a:accent1>
    <a:accent2>
      <a:srgbClr val="BA0F2C"/>
    </a:accent2>
    <a:accent3>
      <a:srgbClr val="B6AB86"/>
    </a:accent3>
    <a:accent4>
      <a:srgbClr val="3F5E58"/>
    </a:accent4>
    <a:accent5>
      <a:srgbClr val="E89466"/>
    </a:accent5>
    <a:accent6>
      <a:srgbClr val="639B9F"/>
    </a:accent6>
    <a:hlink>
      <a:srgbClr val="002060"/>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omCom Official">
    <a:dk1>
      <a:srgbClr val="000000"/>
    </a:dk1>
    <a:lt1>
      <a:sysClr val="window" lastClr="FFFFFF"/>
    </a:lt1>
    <a:dk2>
      <a:srgbClr val="BA0F2C"/>
    </a:dk2>
    <a:lt2>
      <a:srgbClr val="FFFFFF"/>
    </a:lt2>
    <a:accent1>
      <a:srgbClr val="7EA0AE"/>
    </a:accent1>
    <a:accent2>
      <a:srgbClr val="BA0F2C"/>
    </a:accent2>
    <a:accent3>
      <a:srgbClr val="B6AB86"/>
    </a:accent3>
    <a:accent4>
      <a:srgbClr val="3F5E58"/>
    </a:accent4>
    <a:accent5>
      <a:srgbClr val="E89466"/>
    </a:accent5>
    <a:accent6>
      <a:srgbClr val="639B9F"/>
    </a:accent6>
    <a:hlink>
      <a:srgbClr val="002060"/>
    </a:hlink>
    <a:folHlink>
      <a:srgbClr val="7030A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Corporate Powerpoint Presentation</Template>
  <TotalTime>4958</TotalTime>
  <Words>1506</Words>
  <Application>Microsoft Office PowerPoint</Application>
  <PresentationFormat>A4 Paper (210x297 mm)</PresentationFormat>
  <Paragraphs>372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Corporate Powerpoint Presentation</vt:lpstr>
      <vt:lpstr>Commerce Commission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lpstr>PowerPoint Presentation</vt:lpstr>
      <vt:lpstr>PowerPoint Presentation</vt:lpstr>
    </vt:vector>
  </TitlesOfParts>
  <Company>Commerce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Mulrennan</dc:creator>
  <cp:lastModifiedBy>James Mulrennan</cp:lastModifiedBy>
  <cp:revision>162</cp:revision>
  <cp:lastPrinted>2014-11-27T13:34:38Z</cp:lastPrinted>
  <dcterms:created xsi:type="dcterms:W3CDTF">2014-11-18T20:44:54Z</dcterms:created>
  <dcterms:modified xsi:type="dcterms:W3CDTF">2014-11-27T13:34:45Z</dcterms:modified>
</cp:coreProperties>
</file>