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425" r:id="rId5"/>
    <p:sldId id="324" r:id="rId6"/>
    <p:sldId id="429" r:id="rId7"/>
    <p:sldId id="431" r:id="rId8"/>
    <p:sldId id="539" r:id="rId9"/>
    <p:sldId id="433" r:id="rId10"/>
    <p:sldId id="432" r:id="rId11"/>
    <p:sldId id="576" r:id="rId12"/>
    <p:sldId id="563" r:id="rId13"/>
    <p:sldId id="570" r:id="rId14"/>
    <p:sldId id="571" r:id="rId15"/>
    <p:sldId id="523" r:id="rId16"/>
    <p:sldId id="522" r:id="rId17"/>
    <p:sldId id="575" r:id="rId18"/>
    <p:sldId id="566" r:id="rId19"/>
    <p:sldId id="533" r:id="rId20"/>
  </p:sldIdLst>
  <p:sldSz cx="9906000" cy="6858000" type="A4"/>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15">
          <p15:clr>
            <a:srgbClr val="A4A3A4"/>
          </p15:clr>
        </p15:guide>
        <p15:guide id="2" pos="2847">
          <p15:clr>
            <a:srgbClr val="A4A3A4"/>
          </p15:clr>
        </p15:guide>
        <p15:guide id="3" pos="31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F25F35-9428-1124-7FF5-59A76C19CF5A}" name="Sean McCready" initials="SM" userId="S::sean.mccready@comcom.govt.nz::d0793d5f-afc3-4b7a-9332-6fbc55f5e971" providerId="AD"/>
  <p188:author id="{9A13086E-836F-33BE-1934-901494A6E7E4}" name="Josh Riley" initials="JR" userId="S::Josh.Riley@comcom.govt.nz::bc9d33eb-e5bb-4275-89ca-7673dbfd3606" providerId="AD"/>
  <p188:author id="{8D6FA387-4519-26BB-59EA-5EA7B3F472DE}" name="Tim Hewitt" initials="TH" userId="S::tim.hewitt@comcom.govt.nz::c10881f3-43f8-485f-a34c-62822484989e" providerId="AD"/>
  <p188:author id="{2F465B97-4192-9B10-A8F8-7464C0FAB16F}" name="Hannah Malloch" initials="HM" userId="S::Hannah.Malloch@comcom.govt.nz::238fb7b5-2c53-4ec1-b3eb-03d078f09d41" providerId="AD"/>
  <p188:author id="{A83681BE-2C45-46F3-18BB-D8B24BBB445D}" name="Diego Villalobos" initials="DV" userId="S::Diego.Villalobos@comcom.govt.nz::63ab0cd5-1e3b-4116-8aa5-ce8b8728f098" providerId="AD"/>
  <p188:author id="{0C0FC8CF-FC34-16E9-0857-2311340695BF}" name="Ben Woodham" initials="BW" userId="S::ben.woodham@comcom.govt.nz::a90f1ced-6246-422c-89ed-5e1a07b46a4e" providerId="AD"/>
  <p188:author id="{BB676AD0-B9C2-AE24-4321-3424639F5430}" name="Anna Kulhavy" initials="AK" userId="S::Anna.Kulhavy@comcom.govt.nz::2df5ddc8-54f3-4874-af12-df0decfd15e7"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52" y="102"/>
      </p:cViewPr>
      <p:guideLst>
        <p:guide orient="horz" pos="415"/>
        <p:guide pos="2847"/>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tableStyles" Target="tableStyles.xml" Id="rId26" /><Relationship Type="http://schemas.openxmlformats.org/officeDocument/2006/relationships/notesMaster" Target="notesMasters/notesMaster1.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theme" Target="theme/theme1.xml" Id="rId25"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viewProps" Target="viewProps.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presProps" Target="presProps.xml" Id="rId23"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handoutMaster" Target="handoutMasters/handoutMaster1.xml" Id="rId22" /><Relationship Type="http://schemas.microsoft.com/office/2018/10/relationships/authors" Target="authors.xml" Id="rId27" /></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89690-5726-4272-A12C-5BE4FBB2C94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NZ"/>
        </a:p>
      </dgm:t>
    </dgm:pt>
    <dgm:pt modelId="{7BB83A2C-A943-4C00-A31F-A57A7B689AB0}">
      <dgm:prSet phldrT="[Text]" custT="1"/>
      <dgm:spPr/>
      <dgm:t>
        <a:bodyPr/>
        <a:lstStyle/>
        <a:p>
          <a:r>
            <a:rPr lang="en-NZ" sz="1600" b="1"/>
            <a:t>DPP3</a:t>
          </a:r>
        </a:p>
      </dgm:t>
    </dgm:pt>
    <dgm:pt modelId="{9C67AE0B-E9F4-45D3-B6A5-8E88A745A630}" type="parTrans" cxnId="{ECC02131-91BC-41E8-B144-358400D25454}">
      <dgm:prSet/>
      <dgm:spPr/>
      <dgm:t>
        <a:bodyPr/>
        <a:lstStyle/>
        <a:p>
          <a:endParaRPr lang="en-NZ"/>
        </a:p>
      </dgm:t>
    </dgm:pt>
    <dgm:pt modelId="{E5DA8AD6-B80F-4800-A142-8D0A3907C345}" type="sibTrans" cxnId="{ECC02131-91BC-41E8-B144-358400D25454}">
      <dgm:prSet/>
      <dgm:spPr/>
      <dgm:t>
        <a:bodyPr/>
        <a:lstStyle/>
        <a:p>
          <a:endParaRPr lang="en-NZ"/>
        </a:p>
      </dgm:t>
    </dgm:pt>
    <dgm:pt modelId="{51CF6780-4A15-4133-A7FA-EFD787104A88}">
      <dgm:prSet phldrT="[Text]" custT="1"/>
      <dgm:spPr/>
      <dgm:t>
        <a:bodyPr/>
        <a:lstStyle/>
        <a:p>
          <a:pPr rtl="0"/>
          <a:r>
            <a:rPr lang="en-NZ" sz="1300"/>
            <a:t>IPA introduced</a:t>
          </a:r>
          <a:r>
            <a:rPr lang="en-NZ" sz="1300">
              <a:latin typeface="Calibri"/>
            </a:rPr>
            <a:t> allowing </a:t>
          </a:r>
          <a:r>
            <a:rPr lang="en-NZ" sz="1300"/>
            <a:t>for some projects to be partially funded (one</a:t>
          </a:r>
          <a:r>
            <a:rPr lang="en-NZ" sz="1300">
              <a:latin typeface="Calibri"/>
            </a:rPr>
            <a:t> succesful application</a:t>
          </a:r>
          <a:r>
            <a:rPr lang="en-NZ" sz="1300"/>
            <a:t> </a:t>
          </a:r>
          <a:r>
            <a:rPr lang="en-NZ" sz="1300">
              <a:latin typeface="Calibri"/>
            </a:rPr>
            <a:t>to</a:t>
          </a:r>
          <a:r>
            <a:rPr lang="en-NZ" sz="1300"/>
            <a:t> date).</a:t>
          </a:r>
        </a:p>
      </dgm:t>
    </dgm:pt>
    <dgm:pt modelId="{0EA7FB80-B14E-4285-A24D-20D5A00CD412}" type="parTrans" cxnId="{426797F2-D3FC-4CEF-A68B-663DCA4BDD55}">
      <dgm:prSet/>
      <dgm:spPr/>
      <dgm:t>
        <a:bodyPr/>
        <a:lstStyle/>
        <a:p>
          <a:endParaRPr lang="en-NZ"/>
        </a:p>
      </dgm:t>
    </dgm:pt>
    <dgm:pt modelId="{9737FD2B-45AF-4FC7-BC4C-5E5F73EFD280}" type="sibTrans" cxnId="{426797F2-D3FC-4CEF-A68B-663DCA4BDD55}">
      <dgm:prSet/>
      <dgm:spPr/>
      <dgm:t>
        <a:bodyPr/>
        <a:lstStyle/>
        <a:p>
          <a:endParaRPr lang="en-NZ"/>
        </a:p>
      </dgm:t>
    </dgm:pt>
    <dgm:pt modelId="{1F9960B9-9986-40B6-9768-74B3DEC80B4E}">
      <dgm:prSet phldrT="[Text]" custT="1"/>
      <dgm:spPr>
        <a:solidFill>
          <a:schemeClr val="accent2"/>
        </a:solidFill>
      </dgm:spPr>
      <dgm:t>
        <a:bodyPr/>
        <a:lstStyle/>
        <a:p>
          <a:r>
            <a:rPr lang="en-NZ" sz="1600" b="1"/>
            <a:t>DPP4</a:t>
          </a:r>
          <a:r>
            <a:rPr lang="en-NZ" sz="1400"/>
            <a:t>	</a:t>
          </a:r>
        </a:p>
      </dgm:t>
    </dgm:pt>
    <dgm:pt modelId="{872BFC5B-C1D1-4D53-AA26-B4B506DA5B2D}" type="parTrans" cxnId="{7BF645B9-3870-4B56-908D-CDA97D9D75D1}">
      <dgm:prSet/>
      <dgm:spPr/>
      <dgm:t>
        <a:bodyPr/>
        <a:lstStyle/>
        <a:p>
          <a:endParaRPr lang="en-NZ"/>
        </a:p>
      </dgm:t>
    </dgm:pt>
    <dgm:pt modelId="{FE781F3C-9DEC-468C-9A60-4A3C807D786F}" type="sibTrans" cxnId="{7BF645B9-3870-4B56-908D-CDA97D9D75D1}">
      <dgm:prSet/>
      <dgm:spPr/>
      <dgm:t>
        <a:bodyPr/>
        <a:lstStyle/>
        <a:p>
          <a:endParaRPr lang="en-NZ"/>
        </a:p>
      </dgm:t>
    </dgm:pt>
    <dgm:pt modelId="{D772FCE2-14DB-4B0D-97D4-A0D3C101CDD5}">
      <dgm:prSet phldrT="[Text]" custT="1"/>
      <dgm:spPr>
        <a:solidFill>
          <a:schemeClr val="accent2"/>
        </a:solidFill>
      </dgm:spPr>
      <dgm:t>
        <a:bodyPr/>
        <a:lstStyle/>
        <a:p>
          <a:r>
            <a:rPr lang="en-NZ" sz="1300"/>
            <a:t>We are working to introduce an INTSA, which was prescribed in the IMs (see background).</a:t>
          </a:r>
        </a:p>
      </dgm:t>
    </dgm:pt>
    <dgm:pt modelId="{16C69AC7-69F2-4961-8E99-A0307D8F710F}" type="parTrans" cxnId="{E607830C-9CDE-40EB-A3C4-AD0C42038E48}">
      <dgm:prSet/>
      <dgm:spPr/>
      <dgm:t>
        <a:bodyPr/>
        <a:lstStyle/>
        <a:p>
          <a:endParaRPr lang="en-NZ"/>
        </a:p>
      </dgm:t>
    </dgm:pt>
    <dgm:pt modelId="{9D112392-C554-4BED-85CA-C999C38377DA}" type="sibTrans" cxnId="{E607830C-9CDE-40EB-A3C4-AD0C42038E48}">
      <dgm:prSet/>
      <dgm:spPr/>
      <dgm:t>
        <a:bodyPr/>
        <a:lstStyle/>
        <a:p>
          <a:endParaRPr lang="en-NZ"/>
        </a:p>
      </dgm:t>
    </dgm:pt>
    <dgm:pt modelId="{96293089-392D-420E-8C10-414EA2844754}">
      <dgm:prSet phldrT="[Text]" custT="1"/>
      <dgm:spPr>
        <a:solidFill>
          <a:schemeClr val="accent2"/>
        </a:solidFill>
      </dgm:spPr>
      <dgm:t>
        <a:bodyPr/>
        <a:lstStyle/>
        <a:p>
          <a:pPr rtl="0"/>
          <a:r>
            <a:rPr lang="en-NZ" sz="1300"/>
            <a:t>We expect an INTSA </a:t>
          </a:r>
          <a:r>
            <a:rPr lang="en-NZ" sz="1300">
              <a:latin typeface="Calibri"/>
            </a:rPr>
            <a:t>could be</a:t>
          </a:r>
          <a:r>
            <a:rPr lang="en-NZ" sz="1300"/>
            <a:t> used by EDBs to conduct projects and trials for innovative and non-traditional solutions.</a:t>
          </a:r>
          <a:r>
            <a:rPr lang="en-NZ" sz="1300">
              <a:latin typeface="Calibri"/>
            </a:rPr>
            <a:t> </a:t>
          </a:r>
          <a:endParaRPr lang="en-NZ" sz="1300"/>
        </a:p>
      </dgm:t>
    </dgm:pt>
    <dgm:pt modelId="{087537EC-3F6A-4325-AE2F-F4607DA0316F}" type="parTrans" cxnId="{5A764FFC-5DAA-4BD6-83FA-4721E16CFA3D}">
      <dgm:prSet/>
      <dgm:spPr/>
      <dgm:t>
        <a:bodyPr/>
        <a:lstStyle/>
        <a:p>
          <a:endParaRPr lang="en-NZ"/>
        </a:p>
      </dgm:t>
    </dgm:pt>
    <dgm:pt modelId="{247E0B71-72B1-4A9C-978C-A1B7B877CACB}" type="sibTrans" cxnId="{5A764FFC-5DAA-4BD6-83FA-4721E16CFA3D}">
      <dgm:prSet/>
      <dgm:spPr/>
      <dgm:t>
        <a:bodyPr/>
        <a:lstStyle/>
        <a:p>
          <a:endParaRPr lang="en-NZ"/>
        </a:p>
      </dgm:t>
    </dgm:pt>
    <dgm:pt modelId="{9A2B4F67-4928-4E4B-96E2-A3D13D649596}">
      <dgm:prSet phldrT="[Text]" custT="1"/>
      <dgm:spPr/>
      <dgm:t>
        <a:bodyPr/>
        <a:lstStyle/>
        <a:p>
          <a:r>
            <a:rPr lang="en-NZ" sz="1600" b="1"/>
            <a:t>DPP5</a:t>
          </a:r>
        </a:p>
      </dgm:t>
    </dgm:pt>
    <dgm:pt modelId="{5C3E918A-9E03-4702-9E0D-923CF8AA49B6}" type="parTrans" cxnId="{5447545C-06DB-4CBE-B53E-CCDFD4FA5986}">
      <dgm:prSet/>
      <dgm:spPr/>
      <dgm:t>
        <a:bodyPr/>
        <a:lstStyle/>
        <a:p>
          <a:endParaRPr lang="en-NZ"/>
        </a:p>
      </dgm:t>
    </dgm:pt>
    <dgm:pt modelId="{2E9EE39F-2C52-421C-B099-659A435C6494}" type="sibTrans" cxnId="{5447545C-06DB-4CBE-B53E-CCDFD4FA5986}">
      <dgm:prSet/>
      <dgm:spPr/>
      <dgm:t>
        <a:bodyPr/>
        <a:lstStyle/>
        <a:p>
          <a:endParaRPr lang="en-NZ"/>
        </a:p>
      </dgm:t>
    </dgm:pt>
    <dgm:pt modelId="{8FBCA234-C80F-4AC9-8B2F-81B9767B27AA}">
      <dgm:prSet phldrT="[Text]" custT="1"/>
      <dgm:spPr/>
      <dgm:t>
        <a:bodyPr/>
        <a:lstStyle/>
        <a:p>
          <a:pPr rtl="0"/>
          <a:r>
            <a:rPr lang="en-NZ" sz="1300"/>
            <a:t>INTSA settings can be reviewed at the reset.</a:t>
          </a:r>
          <a:r>
            <a:rPr lang="en-NZ" sz="1300">
              <a:latin typeface="Calibri"/>
            </a:rPr>
            <a:t> </a:t>
          </a:r>
          <a:endParaRPr lang="en-NZ" sz="1300"/>
        </a:p>
      </dgm:t>
    </dgm:pt>
    <dgm:pt modelId="{2E778DD5-B5F0-4D87-9127-53205F5932F1}" type="parTrans" cxnId="{18F9E098-0095-4DA5-9744-2FCA9C924565}">
      <dgm:prSet/>
      <dgm:spPr/>
      <dgm:t>
        <a:bodyPr/>
        <a:lstStyle/>
        <a:p>
          <a:endParaRPr lang="en-NZ"/>
        </a:p>
      </dgm:t>
    </dgm:pt>
    <dgm:pt modelId="{12361C02-62D8-406C-89EE-3BE99F5E4A42}" type="sibTrans" cxnId="{18F9E098-0095-4DA5-9744-2FCA9C924565}">
      <dgm:prSet/>
      <dgm:spPr/>
      <dgm:t>
        <a:bodyPr/>
        <a:lstStyle/>
        <a:p>
          <a:endParaRPr lang="en-NZ"/>
        </a:p>
      </dgm:t>
    </dgm:pt>
    <dgm:pt modelId="{D40E9BA6-B1F2-45AB-A347-31DF93261036}">
      <dgm:prSet phldrT="[Text]" custT="1"/>
      <dgm:spPr/>
      <dgm:t>
        <a:bodyPr/>
        <a:lstStyle/>
        <a:p>
          <a:r>
            <a:rPr lang="en-NZ" sz="1300"/>
            <a:t>The scaling up of those projects could be funded by the DPP5 capex and </a:t>
          </a:r>
          <a:r>
            <a:rPr lang="en-NZ" sz="1300" err="1"/>
            <a:t>opex</a:t>
          </a:r>
          <a:r>
            <a:rPr lang="en-NZ" sz="1300"/>
            <a:t> allowances.</a:t>
          </a:r>
        </a:p>
      </dgm:t>
    </dgm:pt>
    <dgm:pt modelId="{18E2BA7E-1F3B-4D45-A67F-B62A87F4F23B}" type="parTrans" cxnId="{65D6B5BD-96AA-41D1-BEA4-E20A5E17D0D0}">
      <dgm:prSet/>
      <dgm:spPr/>
      <dgm:t>
        <a:bodyPr/>
        <a:lstStyle/>
        <a:p>
          <a:endParaRPr lang="en-NZ"/>
        </a:p>
      </dgm:t>
    </dgm:pt>
    <dgm:pt modelId="{A779C4B4-C234-4800-A0C1-8E0FC8E75358}" type="sibTrans" cxnId="{65D6B5BD-96AA-41D1-BEA4-E20A5E17D0D0}">
      <dgm:prSet/>
      <dgm:spPr/>
      <dgm:t>
        <a:bodyPr/>
        <a:lstStyle/>
        <a:p>
          <a:endParaRPr lang="en-NZ"/>
        </a:p>
      </dgm:t>
    </dgm:pt>
    <dgm:pt modelId="{0B9F7447-97A8-4492-8D7D-4B59378D2006}">
      <dgm:prSet phldrT="[Text]" custT="1"/>
      <dgm:spPr/>
      <dgm:t>
        <a:bodyPr/>
        <a:lstStyle/>
        <a:p>
          <a:pPr rtl="0"/>
          <a:r>
            <a:rPr lang="en-NZ" sz="1300"/>
            <a:t>The market for flexibility services in Aotearoa New Zealand has been emerging</a:t>
          </a:r>
          <a:r>
            <a:rPr lang="en-NZ" sz="1300">
              <a:latin typeface="Calibri"/>
            </a:rPr>
            <a:t>. </a:t>
          </a:r>
          <a:endParaRPr lang="en-NZ" sz="1300"/>
        </a:p>
      </dgm:t>
    </dgm:pt>
    <dgm:pt modelId="{26493FF1-678F-4613-988E-EFD02AB61502}" type="parTrans" cxnId="{1D5D7296-B7B9-4A32-B82F-CD6726509F8D}">
      <dgm:prSet/>
      <dgm:spPr/>
      <dgm:t>
        <a:bodyPr/>
        <a:lstStyle/>
        <a:p>
          <a:endParaRPr lang="en-NZ"/>
        </a:p>
      </dgm:t>
    </dgm:pt>
    <dgm:pt modelId="{AB61921D-1DF1-4AE9-BA4E-2DFDC92A65E4}" type="sibTrans" cxnId="{1D5D7296-B7B9-4A32-B82F-CD6726509F8D}">
      <dgm:prSet/>
      <dgm:spPr/>
      <dgm:t>
        <a:bodyPr/>
        <a:lstStyle/>
        <a:p>
          <a:endParaRPr lang="en-NZ"/>
        </a:p>
      </dgm:t>
    </dgm:pt>
    <dgm:pt modelId="{76E4B24D-3CB6-42EF-890F-31CECE51CF99}">
      <dgm:prSet phldrT="[Text]" custT="1"/>
      <dgm:spPr>
        <a:solidFill>
          <a:schemeClr val="accent2"/>
        </a:solidFill>
      </dgm:spPr>
      <dgm:t>
        <a:bodyPr/>
        <a:lstStyle/>
        <a:p>
          <a:r>
            <a:rPr lang="en-NZ" sz="1300"/>
            <a:t>EDBs could harness the emerging market offerings for flexibility services and other relevant services. There may be growth in this market.</a:t>
          </a:r>
        </a:p>
      </dgm:t>
    </dgm:pt>
    <dgm:pt modelId="{58A91B4A-2D40-4442-BE9C-77D8F2A4A5E5}" type="parTrans" cxnId="{8B1415A9-DD8E-45AF-9CA5-D6AB17C45097}">
      <dgm:prSet/>
      <dgm:spPr/>
      <dgm:t>
        <a:bodyPr/>
        <a:lstStyle/>
        <a:p>
          <a:endParaRPr lang="en-NZ"/>
        </a:p>
      </dgm:t>
    </dgm:pt>
    <dgm:pt modelId="{8EDDE7DF-28FF-4AD1-929F-86244D55A9E6}" type="sibTrans" cxnId="{8B1415A9-DD8E-45AF-9CA5-D6AB17C45097}">
      <dgm:prSet/>
      <dgm:spPr/>
      <dgm:t>
        <a:bodyPr/>
        <a:lstStyle/>
        <a:p>
          <a:endParaRPr lang="en-NZ"/>
        </a:p>
      </dgm:t>
    </dgm:pt>
    <dgm:pt modelId="{E747D927-EFD3-4F52-AE3B-D46119FF7FC8}">
      <dgm:prSet phldrT="[Text]" custT="1"/>
      <dgm:spPr>
        <a:solidFill>
          <a:schemeClr val="accent2"/>
        </a:solidFill>
      </dgm:spPr>
      <dgm:t>
        <a:bodyPr/>
        <a:lstStyle/>
        <a:p>
          <a:r>
            <a:rPr lang="en-NZ" sz="1300"/>
            <a:t>EDBs’ innovation/non-traditional solutions capability and experience can inform what the EDB plans to achieve in DPP5.</a:t>
          </a:r>
        </a:p>
      </dgm:t>
    </dgm:pt>
    <dgm:pt modelId="{BA3C28DE-46AB-41B6-9504-DA0941B32099}" type="parTrans" cxnId="{4948244E-2B0D-43E4-8EBE-A5AF3A00409F}">
      <dgm:prSet/>
      <dgm:spPr/>
      <dgm:t>
        <a:bodyPr/>
        <a:lstStyle/>
        <a:p>
          <a:endParaRPr lang="en-NZ"/>
        </a:p>
      </dgm:t>
    </dgm:pt>
    <dgm:pt modelId="{98D886C2-44DC-4A8B-A0A2-725C55A85549}" type="sibTrans" cxnId="{4948244E-2B0D-43E4-8EBE-A5AF3A00409F}">
      <dgm:prSet/>
      <dgm:spPr/>
      <dgm:t>
        <a:bodyPr/>
        <a:lstStyle/>
        <a:p>
          <a:endParaRPr lang="en-NZ"/>
        </a:p>
      </dgm:t>
    </dgm:pt>
    <dgm:pt modelId="{C6E15AE2-9168-46E0-BE00-6EEEBF9969D6}">
      <dgm:prSet phldrT="[Text]" custT="1"/>
      <dgm:spPr>
        <a:solidFill>
          <a:schemeClr val="accent2"/>
        </a:solidFill>
      </dgm:spPr>
      <dgm:t>
        <a:bodyPr/>
        <a:lstStyle/>
        <a:p>
          <a:pPr rtl="0"/>
          <a:r>
            <a:rPr lang="en-NZ" sz="1300"/>
            <a:t>An INTSA could support EDBs to undertake projects that otherwise may be considered too risky.</a:t>
          </a:r>
          <a:r>
            <a:rPr lang="en-NZ" sz="1300">
              <a:latin typeface="Calibri"/>
            </a:rPr>
            <a:t> </a:t>
          </a:r>
          <a:endParaRPr lang="en-NZ" sz="1300"/>
        </a:p>
      </dgm:t>
    </dgm:pt>
    <dgm:pt modelId="{42B83F2E-5314-45B1-BAC8-FDBBCBA3FAB8}" type="parTrans" cxnId="{1CA7F7FC-4417-4AB9-8ADD-7933D8A389FE}">
      <dgm:prSet/>
      <dgm:spPr/>
      <dgm:t>
        <a:bodyPr/>
        <a:lstStyle/>
        <a:p>
          <a:endParaRPr lang="en-NZ"/>
        </a:p>
      </dgm:t>
    </dgm:pt>
    <dgm:pt modelId="{F95828C6-E00F-4D6F-894E-4D59BA680D49}" type="sibTrans" cxnId="{1CA7F7FC-4417-4AB9-8ADD-7933D8A389FE}">
      <dgm:prSet/>
      <dgm:spPr/>
      <dgm:t>
        <a:bodyPr/>
        <a:lstStyle/>
        <a:p>
          <a:endParaRPr lang="en-NZ"/>
        </a:p>
      </dgm:t>
    </dgm:pt>
    <dgm:pt modelId="{779AFE0F-BCCA-4773-9C46-859B996550D0}">
      <dgm:prSet phldrT="[Text]" custT="1"/>
      <dgm:spPr/>
      <dgm:t>
        <a:bodyPr/>
        <a:lstStyle/>
        <a:p>
          <a:pPr rtl="0"/>
          <a:r>
            <a:rPr lang="en-NZ" sz="1300"/>
            <a:t>The market for flexibility services and other non-traditional solutions could be more robust</a:t>
          </a:r>
          <a:r>
            <a:rPr lang="en-NZ" sz="1300">
              <a:latin typeface="Calibri"/>
            </a:rPr>
            <a:t>, if it has grown to meet demand.</a:t>
          </a:r>
          <a:endParaRPr lang="en-NZ" sz="1300"/>
        </a:p>
      </dgm:t>
    </dgm:pt>
    <dgm:pt modelId="{18F92942-A78B-4DA1-9A36-A77D8C7E41E8}" type="parTrans" cxnId="{DF2A1D75-6BBE-4D7F-9AA5-5B3422E54E0B}">
      <dgm:prSet/>
      <dgm:spPr/>
      <dgm:t>
        <a:bodyPr/>
        <a:lstStyle/>
        <a:p>
          <a:endParaRPr lang="en-NZ"/>
        </a:p>
      </dgm:t>
    </dgm:pt>
    <dgm:pt modelId="{9F4FFE37-02AC-4DB1-A22A-0E8C3F71825A}" type="sibTrans" cxnId="{DF2A1D75-6BBE-4D7F-9AA5-5B3422E54E0B}">
      <dgm:prSet/>
      <dgm:spPr/>
      <dgm:t>
        <a:bodyPr/>
        <a:lstStyle/>
        <a:p>
          <a:endParaRPr lang="en-NZ"/>
        </a:p>
      </dgm:t>
    </dgm:pt>
    <dgm:pt modelId="{C2AB5E14-2EB3-41AB-A6D7-7073BAE1A6C0}">
      <dgm:prSet phldrT="[Text]" custT="1"/>
      <dgm:spPr/>
      <dgm:t>
        <a:bodyPr/>
        <a:lstStyle/>
        <a:p>
          <a:pPr rtl="0"/>
          <a:r>
            <a:rPr lang="en-NZ" sz="1300">
              <a:latin typeface="Calibri"/>
            </a:rPr>
            <a:t>Some </a:t>
          </a:r>
          <a:r>
            <a:rPr lang="en-NZ" sz="1300"/>
            <a:t>EDBs may submit Asset Management Plans that include the scaling up of innovations and non-traditional solutions they have trialled in the DPP4 regulatory period</a:t>
          </a:r>
          <a:r>
            <a:rPr lang="en-NZ" sz="1300">
              <a:latin typeface="Calibri"/>
            </a:rPr>
            <a:t> using INTSA</a:t>
          </a:r>
          <a:r>
            <a:rPr lang="en-NZ" sz="1300"/>
            <a:t>.</a:t>
          </a:r>
          <a:r>
            <a:rPr lang="en-NZ" sz="1300">
              <a:latin typeface="Calibri"/>
            </a:rPr>
            <a:t> </a:t>
          </a:r>
          <a:endParaRPr lang="en-NZ" sz="1300"/>
        </a:p>
      </dgm:t>
    </dgm:pt>
    <dgm:pt modelId="{ED850986-9479-4E2D-8A9F-AA375E9DFB28}" type="parTrans" cxnId="{5CEDAF63-B914-4E8B-8B38-D8634E886C0A}">
      <dgm:prSet/>
      <dgm:spPr/>
      <dgm:t>
        <a:bodyPr/>
        <a:lstStyle/>
        <a:p>
          <a:endParaRPr lang="en-NZ"/>
        </a:p>
      </dgm:t>
    </dgm:pt>
    <dgm:pt modelId="{ADA9C5B7-CD4B-4636-889B-54DB3E98DAFD}" type="sibTrans" cxnId="{5CEDAF63-B914-4E8B-8B38-D8634E886C0A}">
      <dgm:prSet/>
      <dgm:spPr/>
      <dgm:t>
        <a:bodyPr/>
        <a:lstStyle/>
        <a:p>
          <a:endParaRPr lang="en-NZ"/>
        </a:p>
      </dgm:t>
    </dgm:pt>
    <dgm:pt modelId="{48959682-A918-4FF7-A7D9-211C5BB5F56D}" type="pres">
      <dgm:prSet presAssocID="{AFC89690-5726-4272-A12C-5BE4FBB2C94A}" presName="Name0" presStyleCnt="0">
        <dgm:presLayoutVars>
          <dgm:dir/>
          <dgm:resizeHandles val="exact"/>
        </dgm:presLayoutVars>
      </dgm:prSet>
      <dgm:spPr/>
    </dgm:pt>
    <dgm:pt modelId="{1BC46AE1-4D3E-498B-86AF-879B18B0113E}" type="pres">
      <dgm:prSet presAssocID="{7BB83A2C-A943-4C00-A31F-A57A7B689AB0}" presName="node" presStyleLbl="node1" presStyleIdx="0" presStyleCnt="3" custLinFactNeighborX="-17595" custLinFactNeighborY="0">
        <dgm:presLayoutVars>
          <dgm:bulletEnabled val="1"/>
        </dgm:presLayoutVars>
      </dgm:prSet>
      <dgm:spPr/>
    </dgm:pt>
    <dgm:pt modelId="{D8776003-DF8C-40CF-9879-6098560F968D}" type="pres">
      <dgm:prSet presAssocID="{E5DA8AD6-B80F-4800-A142-8D0A3907C345}" presName="sibTrans" presStyleCnt="0"/>
      <dgm:spPr/>
    </dgm:pt>
    <dgm:pt modelId="{BE169D7C-EE4A-4A0C-857B-4A9FE70D6D54}" type="pres">
      <dgm:prSet presAssocID="{1F9960B9-9986-40B6-9768-74B3DEC80B4E}" presName="node" presStyleLbl="node1" presStyleIdx="1" presStyleCnt="3" custScaleX="119002">
        <dgm:presLayoutVars>
          <dgm:bulletEnabled val="1"/>
        </dgm:presLayoutVars>
      </dgm:prSet>
      <dgm:spPr/>
    </dgm:pt>
    <dgm:pt modelId="{66692303-EEC9-4B6C-BAE2-4BA35DEADE9F}" type="pres">
      <dgm:prSet presAssocID="{FE781F3C-9DEC-468C-9A60-4A3C807D786F}" presName="sibTrans" presStyleCnt="0"/>
      <dgm:spPr/>
    </dgm:pt>
    <dgm:pt modelId="{22A9E9AA-533E-4F6A-950B-09866D4AF66C}" type="pres">
      <dgm:prSet presAssocID="{9A2B4F67-4928-4E4B-96E2-A3D13D649596}" presName="node" presStyleLbl="node1" presStyleIdx="2" presStyleCnt="3">
        <dgm:presLayoutVars>
          <dgm:bulletEnabled val="1"/>
        </dgm:presLayoutVars>
      </dgm:prSet>
      <dgm:spPr/>
    </dgm:pt>
  </dgm:ptLst>
  <dgm:cxnLst>
    <dgm:cxn modelId="{E607830C-9CDE-40EB-A3C4-AD0C42038E48}" srcId="{1F9960B9-9986-40B6-9768-74B3DEC80B4E}" destId="{D772FCE2-14DB-4B0D-97D4-A0D3C101CDD5}" srcOrd="0" destOrd="0" parTransId="{16C69AC7-69F2-4961-8E99-A0307D8F710F}" sibTransId="{9D112392-C554-4BED-85CA-C999C38377DA}"/>
    <dgm:cxn modelId="{F161440D-C369-40E9-A879-7BE8CA225A1B}" type="presOf" srcId="{76E4B24D-3CB6-42EF-890F-31CECE51CF99}" destId="{BE169D7C-EE4A-4A0C-857B-4A9FE70D6D54}" srcOrd="0" destOrd="4" presId="urn:microsoft.com/office/officeart/2005/8/layout/hList6"/>
    <dgm:cxn modelId="{2B7D870D-A51E-43B1-8517-61C0A74CDFC6}" type="presOf" srcId="{C2AB5E14-2EB3-41AB-A6D7-7073BAE1A6C0}" destId="{22A9E9AA-533E-4F6A-950B-09866D4AF66C}" srcOrd="0" destOrd="2" presId="urn:microsoft.com/office/officeart/2005/8/layout/hList6"/>
    <dgm:cxn modelId="{ECC02131-91BC-41E8-B144-358400D25454}" srcId="{AFC89690-5726-4272-A12C-5BE4FBB2C94A}" destId="{7BB83A2C-A943-4C00-A31F-A57A7B689AB0}" srcOrd="0" destOrd="0" parTransId="{9C67AE0B-E9F4-45D3-B6A5-8E88A745A630}" sibTransId="{E5DA8AD6-B80F-4800-A142-8D0A3907C345}"/>
    <dgm:cxn modelId="{5447545C-06DB-4CBE-B53E-CCDFD4FA5986}" srcId="{AFC89690-5726-4272-A12C-5BE4FBB2C94A}" destId="{9A2B4F67-4928-4E4B-96E2-A3D13D649596}" srcOrd="2" destOrd="0" parTransId="{5C3E918A-9E03-4702-9E0D-923CF8AA49B6}" sibTransId="{2E9EE39F-2C52-421C-B099-659A435C6494}"/>
    <dgm:cxn modelId="{039C1760-678F-4D61-853D-3B3A38542E3F}" type="presOf" srcId="{C6E15AE2-9168-46E0-BE00-6EEEBF9969D6}" destId="{BE169D7C-EE4A-4A0C-857B-4A9FE70D6D54}" srcOrd="0" destOrd="3" presId="urn:microsoft.com/office/officeart/2005/8/layout/hList6"/>
    <dgm:cxn modelId="{5CEDAF63-B914-4E8B-8B38-D8634E886C0A}" srcId="{9A2B4F67-4928-4E4B-96E2-A3D13D649596}" destId="{C2AB5E14-2EB3-41AB-A6D7-7073BAE1A6C0}" srcOrd="1" destOrd="0" parTransId="{ED850986-9479-4E2D-8A9F-AA375E9DFB28}" sibTransId="{ADA9C5B7-CD4B-4636-889B-54DB3E98DAFD}"/>
    <dgm:cxn modelId="{5493C24D-6E03-4C18-A777-221A3E621E2A}" type="presOf" srcId="{8FBCA234-C80F-4AC9-8B2F-81B9767B27AA}" destId="{22A9E9AA-533E-4F6A-950B-09866D4AF66C}" srcOrd="0" destOrd="1" presId="urn:microsoft.com/office/officeart/2005/8/layout/hList6"/>
    <dgm:cxn modelId="{4948244E-2B0D-43E4-8EBE-A5AF3A00409F}" srcId="{1F9960B9-9986-40B6-9768-74B3DEC80B4E}" destId="{E747D927-EFD3-4F52-AE3B-D46119FF7FC8}" srcOrd="4" destOrd="0" parTransId="{BA3C28DE-46AB-41B6-9504-DA0941B32099}" sibTransId="{98D886C2-44DC-4A8B-A0A2-725C55A85549}"/>
    <dgm:cxn modelId="{758C996E-D53F-485A-BB4D-EBE677BAB279}" type="presOf" srcId="{1F9960B9-9986-40B6-9768-74B3DEC80B4E}" destId="{BE169D7C-EE4A-4A0C-857B-4A9FE70D6D54}" srcOrd="0" destOrd="0" presId="urn:microsoft.com/office/officeart/2005/8/layout/hList6"/>
    <dgm:cxn modelId="{2858BB74-F665-4CF9-9189-B176309AD1C4}" type="presOf" srcId="{7BB83A2C-A943-4C00-A31F-A57A7B689AB0}" destId="{1BC46AE1-4D3E-498B-86AF-879B18B0113E}" srcOrd="0" destOrd="0" presId="urn:microsoft.com/office/officeart/2005/8/layout/hList6"/>
    <dgm:cxn modelId="{DF2A1D75-6BBE-4D7F-9AA5-5B3422E54E0B}" srcId="{9A2B4F67-4928-4E4B-96E2-A3D13D649596}" destId="{779AFE0F-BCCA-4773-9C46-859B996550D0}" srcOrd="3" destOrd="0" parTransId="{18F92942-A78B-4DA1-9A36-A77D8C7E41E8}" sibTransId="{9F4FFE37-02AC-4DB1-A22A-0E8C3F71825A}"/>
    <dgm:cxn modelId="{86BB2E84-F1D1-4784-9C12-BE9823C1300C}" type="presOf" srcId="{96293089-392D-420E-8C10-414EA2844754}" destId="{BE169D7C-EE4A-4A0C-857B-4A9FE70D6D54}" srcOrd="0" destOrd="2" presId="urn:microsoft.com/office/officeart/2005/8/layout/hList6"/>
    <dgm:cxn modelId="{47946695-6656-4756-9C07-67623F193279}" type="presOf" srcId="{9A2B4F67-4928-4E4B-96E2-A3D13D649596}" destId="{22A9E9AA-533E-4F6A-950B-09866D4AF66C}" srcOrd="0" destOrd="0" presId="urn:microsoft.com/office/officeart/2005/8/layout/hList6"/>
    <dgm:cxn modelId="{1D5D7296-B7B9-4A32-B82F-CD6726509F8D}" srcId="{7BB83A2C-A943-4C00-A31F-A57A7B689AB0}" destId="{0B9F7447-97A8-4492-8D7D-4B59378D2006}" srcOrd="1" destOrd="0" parTransId="{26493FF1-678F-4613-988E-EFD02AB61502}" sibTransId="{AB61921D-1DF1-4AE9-BA4E-2DFDC92A65E4}"/>
    <dgm:cxn modelId="{18F9E098-0095-4DA5-9744-2FCA9C924565}" srcId="{9A2B4F67-4928-4E4B-96E2-A3D13D649596}" destId="{8FBCA234-C80F-4AC9-8B2F-81B9767B27AA}" srcOrd="0" destOrd="0" parTransId="{2E778DD5-B5F0-4D87-9127-53205F5932F1}" sibTransId="{12361C02-62D8-406C-89EE-3BE99F5E4A42}"/>
    <dgm:cxn modelId="{8B1415A9-DD8E-45AF-9CA5-D6AB17C45097}" srcId="{1F9960B9-9986-40B6-9768-74B3DEC80B4E}" destId="{76E4B24D-3CB6-42EF-890F-31CECE51CF99}" srcOrd="3" destOrd="0" parTransId="{58A91B4A-2D40-4442-BE9C-77D8F2A4A5E5}" sibTransId="{8EDDE7DF-28FF-4AD1-929F-86244D55A9E6}"/>
    <dgm:cxn modelId="{7BF645B9-3870-4B56-908D-CDA97D9D75D1}" srcId="{AFC89690-5726-4272-A12C-5BE4FBB2C94A}" destId="{1F9960B9-9986-40B6-9768-74B3DEC80B4E}" srcOrd="1" destOrd="0" parTransId="{872BFC5B-C1D1-4D53-AA26-B4B506DA5B2D}" sibTransId="{FE781F3C-9DEC-468C-9A60-4A3C807D786F}"/>
    <dgm:cxn modelId="{65D6B5BD-96AA-41D1-BEA4-E20A5E17D0D0}" srcId="{9A2B4F67-4928-4E4B-96E2-A3D13D649596}" destId="{D40E9BA6-B1F2-45AB-A347-31DF93261036}" srcOrd="2" destOrd="0" parTransId="{18E2BA7E-1F3B-4D45-A67F-B62A87F4F23B}" sibTransId="{A779C4B4-C234-4800-A0C1-8E0FC8E75358}"/>
    <dgm:cxn modelId="{BB2C9DCA-23C1-4843-AA6D-0AE75F05AABE}" type="presOf" srcId="{E747D927-EFD3-4F52-AE3B-D46119FF7FC8}" destId="{BE169D7C-EE4A-4A0C-857B-4A9FE70D6D54}" srcOrd="0" destOrd="5" presId="urn:microsoft.com/office/officeart/2005/8/layout/hList6"/>
    <dgm:cxn modelId="{D1F314D1-B299-4BF6-8AFA-42EE409DCF26}" type="presOf" srcId="{0B9F7447-97A8-4492-8D7D-4B59378D2006}" destId="{1BC46AE1-4D3E-498B-86AF-879B18B0113E}" srcOrd="0" destOrd="2" presId="urn:microsoft.com/office/officeart/2005/8/layout/hList6"/>
    <dgm:cxn modelId="{3B3060D3-889D-414D-B4E9-A3BD29AD38ED}" type="presOf" srcId="{AFC89690-5726-4272-A12C-5BE4FBB2C94A}" destId="{48959682-A918-4FF7-A7D9-211C5BB5F56D}" srcOrd="0" destOrd="0" presId="urn:microsoft.com/office/officeart/2005/8/layout/hList6"/>
    <dgm:cxn modelId="{15E27DEA-CE4D-4E37-ABE1-60EE908279C2}" type="presOf" srcId="{51CF6780-4A15-4133-A7FA-EFD787104A88}" destId="{1BC46AE1-4D3E-498B-86AF-879B18B0113E}" srcOrd="0" destOrd="1" presId="urn:microsoft.com/office/officeart/2005/8/layout/hList6"/>
    <dgm:cxn modelId="{426797F2-D3FC-4CEF-A68B-663DCA4BDD55}" srcId="{7BB83A2C-A943-4C00-A31F-A57A7B689AB0}" destId="{51CF6780-4A15-4133-A7FA-EFD787104A88}" srcOrd="0" destOrd="0" parTransId="{0EA7FB80-B14E-4285-A24D-20D5A00CD412}" sibTransId="{9737FD2B-45AF-4FC7-BC4C-5E5F73EFD280}"/>
    <dgm:cxn modelId="{C0BAACF5-E6FE-40FC-A80B-DDFC520338A5}" type="presOf" srcId="{D772FCE2-14DB-4B0D-97D4-A0D3C101CDD5}" destId="{BE169D7C-EE4A-4A0C-857B-4A9FE70D6D54}" srcOrd="0" destOrd="1" presId="urn:microsoft.com/office/officeart/2005/8/layout/hList6"/>
    <dgm:cxn modelId="{E52F31F9-9456-44FB-BD35-123D3B1EA7F6}" type="presOf" srcId="{D40E9BA6-B1F2-45AB-A347-31DF93261036}" destId="{22A9E9AA-533E-4F6A-950B-09866D4AF66C}" srcOrd="0" destOrd="3" presId="urn:microsoft.com/office/officeart/2005/8/layout/hList6"/>
    <dgm:cxn modelId="{5A764FFC-5DAA-4BD6-83FA-4721E16CFA3D}" srcId="{1F9960B9-9986-40B6-9768-74B3DEC80B4E}" destId="{96293089-392D-420E-8C10-414EA2844754}" srcOrd="1" destOrd="0" parTransId="{087537EC-3F6A-4325-AE2F-F4607DA0316F}" sibTransId="{247E0B71-72B1-4A9C-978C-A1B7B877CACB}"/>
    <dgm:cxn modelId="{1CA7F7FC-4417-4AB9-8ADD-7933D8A389FE}" srcId="{1F9960B9-9986-40B6-9768-74B3DEC80B4E}" destId="{C6E15AE2-9168-46E0-BE00-6EEEBF9969D6}" srcOrd="2" destOrd="0" parTransId="{42B83F2E-5314-45B1-BAC8-FDBBCBA3FAB8}" sibTransId="{F95828C6-E00F-4D6F-894E-4D59BA680D49}"/>
    <dgm:cxn modelId="{C14AB2FF-63B8-4917-85FE-9C9B797D243D}" type="presOf" srcId="{779AFE0F-BCCA-4773-9C46-859B996550D0}" destId="{22A9E9AA-533E-4F6A-950B-09866D4AF66C}" srcOrd="0" destOrd="4" presId="urn:microsoft.com/office/officeart/2005/8/layout/hList6"/>
    <dgm:cxn modelId="{A1315959-328B-402A-9931-C5947AE741F0}" type="presParOf" srcId="{48959682-A918-4FF7-A7D9-211C5BB5F56D}" destId="{1BC46AE1-4D3E-498B-86AF-879B18B0113E}" srcOrd="0" destOrd="0" presId="urn:microsoft.com/office/officeart/2005/8/layout/hList6"/>
    <dgm:cxn modelId="{B258BD45-36B4-49CE-8F98-019C6576DCB2}" type="presParOf" srcId="{48959682-A918-4FF7-A7D9-211C5BB5F56D}" destId="{D8776003-DF8C-40CF-9879-6098560F968D}" srcOrd="1" destOrd="0" presId="urn:microsoft.com/office/officeart/2005/8/layout/hList6"/>
    <dgm:cxn modelId="{34590F6E-3096-4FC0-B8C7-C37053DFECD7}" type="presParOf" srcId="{48959682-A918-4FF7-A7D9-211C5BB5F56D}" destId="{BE169D7C-EE4A-4A0C-857B-4A9FE70D6D54}" srcOrd="2" destOrd="0" presId="urn:microsoft.com/office/officeart/2005/8/layout/hList6"/>
    <dgm:cxn modelId="{42E2A876-AB23-4F5F-B8C8-02653456EB02}" type="presParOf" srcId="{48959682-A918-4FF7-A7D9-211C5BB5F56D}" destId="{66692303-EEC9-4B6C-BAE2-4BA35DEADE9F}" srcOrd="3" destOrd="0" presId="urn:microsoft.com/office/officeart/2005/8/layout/hList6"/>
    <dgm:cxn modelId="{A93536DB-B0B7-4829-9CC0-2390F2493209}" type="presParOf" srcId="{48959682-A918-4FF7-A7D9-211C5BB5F56D}" destId="{22A9E9AA-533E-4F6A-950B-09866D4AF66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E786F-CD3C-4803-8836-B81E6BB3FB19}" type="doc">
      <dgm:prSet loTypeId="urn:microsoft.com/office/officeart/2005/8/layout/vList3" loCatId="list" qsTypeId="urn:microsoft.com/office/officeart/2005/8/quickstyle/simple1" qsCatId="simple" csTypeId="urn:microsoft.com/office/officeart/2005/8/colors/accent1_2" csCatId="accent1" phldr="1"/>
      <dgm:spPr/>
    </dgm:pt>
    <dgm:pt modelId="{1B712181-2788-4D9B-9DC5-252436D280EC}">
      <dgm:prSet phldrT="[Text]"/>
      <dgm:spPr>
        <a:solidFill>
          <a:schemeClr val="accent1">
            <a:lumMod val="20000"/>
            <a:lumOff val="80000"/>
          </a:schemeClr>
        </a:solidFill>
      </dgm:spPr>
      <dgm:t>
        <a:bodyPr/>
        <a:lstStyle/>
        <a:p>
          <a:r>
            <a:rPr lang="en-NZ" b="1">
              <a:solidFill>
                <a:schemeClr val="accent2"/>
              </a:solidFill>
            </a:rPr>
            <a:t>Additionality: </a:t>
          </a:r>
          <a:r>
            <a:rPr lang="en-GB" b="0" i="0" u="none">
              <a:solidFill>
                <a:schemeClr val="accent2"/>
              </a:solidFill>
            </a:rPr>
            <a:t>That the project being applied for would not otherwise occur without additional incentive</a:t>
          </a:r>
          <a:r>
            <a:rPr lang="en-GB" b="0" i="0">
              <a:solidFill>
                <a:schemeClr val="accent2"/>
              </a:solidFill>
            </a:rPr>
            <a:t>​.</a:t>
          </a:r>
          <a:endParaRPr lang="en-NZ">
            <a:solidFill>
              <a:schemeClr val="accent2"/>
            </a:solidFill>
          </a:endParaRPr>
        </a:p>
      </dgm:t>
    </dgm:pt>
    <dgm:pt modelId="{2CAA4F97-2F34-4627-BF07-9210CB649B9E}" type="parTrans" cxnId="{64718E5A-7C5A-44A6-B150-9B59B71943B1}">
      <dgm:prSet/>
      <dgm:spPr/>
      <dgm:t>
        <a:bodyPr/>
        <a:lstStyle/>
        <a:p>
          <a:endParaRPr lang="en-NZ"/>
        </a:p>
      </dgm:t>
    </dgm:pt>
    <dgm:pt modelId="{75A08C2A-CD32-409A-A346-AD29AF37CFBE}" type="sibTrans" cxnId="{64718E5A-7C5A-44A6-B150-9B59B71943B1}">
      <dgm:prSet/>
      <dgm:spPr/>
      <dgm:t>
        <a:bodyPr/>
        <a:lstStyle/>
        <a:p>
          <a:endParaRPr lang="en-NZ"/>
        </a:p>
      </dgm:t>
    </dgm:pt>
    <dgm:pt modelId="{82D53025-7188-40EB-B0AC-9F2E8AD07BEF}">
      <dgm:prSet phldrT="[Text]"/>
      <dgm:spPr>
        <a:solidFill>
          <a:schemeClr val="accent1">
            <a:lumMod val="20000"/>
            <a:lumOff val="80000"/>
          </a:schemeClr>
        </a:solidFill>
      </dgm:spPr>
      <dgm:t>
        <a:bodyPr/>
        <a:lstStyle/>
        <a:p>
          <a:r>
            <a:rPr lang="en-NZ" b="1">
              <a:solidFill>
                <a:schemeClr val="accent2"/>
              </a:solidFill>
            </a:rPr>
            <a:t>Incentives for efficient expenditure: </a:t>
          </a:r>
          <a:r>
            <a:rPr lang="en-GB" b="0" i="0" u="none">
              <a:solidFill>
                <a:schemeClr val="accent2"/>
              </a:solidFill>
            </a:rPr>
            <a:t>Any funding within a potential scheme should ideally face incentives to be used efficiently</a:t>
          </a:r>
          <a:r>
            <a:rPr lang="en-GB" b="0" i="0">
              <a:solidFill>
                <a:schemeClr val="accent2"/>
              </a:solidFill>
            </a:rPr>
            <a:t>​.</a:t>
          </a:r>
          <a:endParaRPr lang="en-NZ">
            <a:solidFill>
              <a:schemeClr val="accent2"/>
            </a:solidFill>
          </a:endParaRPr>
        </a:p>
      </dgm:t>
    </dgm:pt>
    <dgm:pt modelId="{B1EA8AA6-F863-42C9-BB35-48FA3F3D4BF1}" type="parTrans" cxnId="{DBED387D-0927-4C11-AD6A-C9AC9520C4B8}">
      <dgm:prSet/>
      <dgm:spPr/>
      <dgm:t>
        <a:bodyPr/>
        <a:lstStyle/>
        <a:p>
          <a:endParaRPr lang="en-NZ"/>
        </a:p>
      </dgm:t>
    </dgm:pt>
    <dgm:pt modelId="{367C07A6-44CC-4E40-9460-880488B59998}" type="sibTrans" cxnId="{DBED387D-0927-4C11-AD6A-C9AC9520C4B8}">
      <dgm:prSet/>
      <dgm:spPr/>
      <dgm:t>
        <a:bodyPr/>
        <a:lstStyle/>
        <a:p>
          <a:endParaRPr lang="en-NZ"/>
        </a:p>
      </dgm:t>
    </dgm:pt>
    <dgm:pt modelId="{408C861D-6D9D-4E30-AD4C-107B48AD4008}">
      <dgm:prSet phldrT="[Text]"/>
      <dgm:spPr>
        <a:solidFill>
          <a:schemeClr val="accent1">
            <a:lumMod val="20000"/>
            <a:lumOff val="80000"/>
          </a:schemeClr>
        </a:solidFill>
      </dgm:spPr>
      <dgm:t>
        <a:bodyPr/>
        <a:lstStyle/>
        <a:p>
          <a:r>
            <a:rPr lang="en-NZ" b="1">
              <a:solidFill>
                <a:schemeClr val="accent2"/>
              </a:solidFill>
            </a:rPr>
            <a:t>Relatively low cost: </a:t>
          </a:r>
          <a:r>
            <a:rPr lang="en-GB" b="0" i="0" u="none">
              <a:solidFill>
                <a:schemeClr val="accent2"/>
              </a:solidFill>
            </a:rPr>
            <a:t>Any scheme should fit within the relatively low cost DPP settings. High complexity and cost is more suitable for a CPP.</a:t>
          </a:r>
          <a:r>
            <a:rPr lang="en-GB" b="0" i="0">
              <a:solidFill>
                <a:schemeClr val="accent2"/>
              </a:solidFill>
            </a:rPr>
            <a:t>​</a:t>
          </a:r>
          <a:endParaRPr lang="en-NZ">
            <a:solidFill>
              <a:schemeClr val="accent2"/>
            </a:solidFill>
          </a:endParaRPr>
        </a:p>
      </dgm:t>
    </dgm:pt>
    <dgm:pt modelId="{14707266-BB3A-4E70-9187-35613B06F6D9}" type="parTrans" cxnId="{A22E90BE-26A1-4F2E-AB1D-E0DF63DA2EF2}">
      <dgm:prSet/>
      <dgm:spPr/>
      <dgm:t>
        <a:bodyPr/>
        <a:lstStyle/>
        <a:p>
          <a:endParaRPr lang="en-NZ"/>
        </a:p>
      </dgm:t>
    </dgm:pt>
    <dgm:pt modelId="{DC04EA7C-2283-4E32-88FE-5BFA839905F1}" type="sibTrans" cxnId="{A22E90BE-26A1-4F2E-AB1D-E0DF63DA2EF2}">
      <dgm:prSet/>
      <dgm:spPr/>
      <dgm:t>
        <a:bodyPr/>
        <a:lstStyle/>
        <a:p>
          <a:endParaRPr lang="en-NZ"/>
        </a:p>
      </dgm:t>
    </dgm:pt>
    <dgm:pt modelId="{A275C869-A887-4505-8EBE-49399DB1CEF5}">
      <dgm:prSet/>
      <dgm:spPr>
        <a:solidFill>
          <a:schemeClr val="accent1">
            <a:lumMod val="20000"/>
            <a:lumOff val="80000"/>
          </a:schemeClr>
        </a:solidFill>
      </dgm:spPr>
      <dgm:t>
        <a:bodyPr/>
        <a:lstStyle/>
        <a:p>
          <a:r>
            <a:rPr lang="en-NZ" b="1">
              <a:solidFill>
                <a:schemeClr val="accent2"/>
              </a:solidFill>
            </a:rPr>
            <a:t>Risk allocation: </a:t>
          </a:r>
          <a:r>
            <a:rPr lang="en-GB" b="0" i="0" u="none">
              <a:solidFill>
                <a:schemeClr val="accent2"/>
              </a:solidFill>
            </a:rPr>
            <a:t>Risks should be allocated to EDBs, or consumers, based on who is best placed to manage them.</a:t>
          </a:r>
          <a:endParaRPr lang="en-NZ">
            <a:solidFill>
              <a:schemeClr val="accent2"/>
            </a:solidFill>
          </a:endParaRPr>
        </a:p>
      </dgm:t>
    </dgm:pt>
    <dgm:pt modelId="{9F612CEB-3A9B-4A88-B253-81BE21D08092}" type="parTrans" cxnId="{C1281149-7B84-4E1D-9649-73F10068D32E}">
      <dgm:prSet/>
      <dgm:spPr/>
      <dgm:t>
        <a:bodyPr/>
        <a:lstStyle/>
        <a:p>
          <a:endParaRPr lang="en-NZ"/>
        </a:p>
      </dgm:t>
    </dgm:pt>
    <dgm:pt modelId="{078D0A70-E9FE-49DA-82A4-813951B3E60B}" type="sibTrans" cxnId="{C1281149-7B84-4E1D-9649-73F10068D32E}">
      <dgm:prSet/>
      <dgm:spPr/>
      <dgm:t>
        <a:bodyPr/>
        <a:lstStyle/>
        <a:p>
          <a:endParaRPr lang="en-NZ"/>
        </a:p>
      </dgm:t>
    </dgm:pt>
    <dgm:pt modelId="{1815F802-0656-4FB8-82B3-3EE30CC8AC18}">
      <dgm:prSet/>
      <dgm:spPr>
        <a:solidFill>
          <a:schemeClr val="accent1">
            <a:lumMod val="20000"/>
            <a:lumOff val="80000"/>
          </a:schemeClr>
        </a:solidFill>
      </dgm:spPr>
      <dgm:t>
        <a:bodyPr/>
        <a:lstStyle/>
        <a:p>
          <a:pPr rtl="0"/>
          <a:r>
            <a:rPr lang="en-NZ" b="1">
              <a:solidFill>
                <a:schemeClr val="accent2"/>
              </a:solidFill>
            </a:rPr>
            <a:t>Proportionate scrutiny:</a:t>
          </a:r>
          <a:r>
            <a:rPr lang="en-NZ" b="1">
              <a:solidFill>
                <a:schemeClr val="accent2"/>
              </a:solidFill>
              <a:latin typeface="Calibri"/>
            </a:rPr>
            <a:t> </a:t>
          </a:r>
          <a:r>
            <a:rPr lang="en-NZ">
              <a:solidFill>
                <a:schemeClr val="accent2"/>
              </a:solidFill>
            </a:rPr>
            <a:t>S</a:t>
          </a:r>
          <a:r>
            <a:rPr lang="en-GB" b="0" i="0" u="none">
              <a:solidFill>
                <a:schemeClr val="accent2"/>
              </a:solidFill>
            </a:rPr>
            <a:t>crutiny applied to a scheme should be relative to the size and cost of the project. </a:t>
          </a:r>
          <a:r>
            <a:rPr lang="en-GB" b="0" i="0">
              <a:solidFill>
                <a:schemeClr val="accent2"/>
              </a:solidFill>
            </a:rPr>
            <a:t>​</a:t>
          </a:r>
          <a:endParaRPr lang="en-NZ">
            <a:solidFill>
              <a:schemeClr val="accent2"/>
            </a:solidFill>
          </a:endParaRPr>
        </a:p>
      </dgm:t>
    </dgm:pt>
    <dgm:pt modelId="{2BCAC147-513B-4CD1-8353-DE2784AB0E6E}" type="parTrans" cxnId="{7CFE41BF-A1FE-4DF4-8A5F-4C8996ECA1A1}">
      <dgm:prSet/>
      <dgm:spPr/>
      <dgm:t>
        <a:bodyPr/>
        <a:lstStyle/>
        <a:p>
          <a:endParaRPr lang="en-NZ"/>
        </a:p>
      </dgm:t>
    </dgm:pt>
    <dgm:pt modelId="{CF1CB6B0-97BA-4922-858B-F65D8C44B665}" type="sibTrans" cxnId="{7CFE41BF-A1FE-4DF4-8A5F-4C8996ECA1A1}">
      <dgm:prSet/>
      <dgm:spPr/>
      <dgm:t>
        <a:bodyPr/>
        <a:lstStyle/>
        <a:p>
          <a:endParaRPr lang="en-NZ"/>
        </a:p>
      </dgm:t>
    </dgm:pt>
    <dgm:pt modelId="{56A51C30-EE6F-423D-BD9B-769E21758F44}" type="pres">
      <dgm:prSet presAssocID="{4D6E786F-CD3C-4803-8836-B81E6BB3FB19}" presName="linearFlow" presStyleCnt="0">
        <dgm:presLayoutVars>
          <dgm:dir/>
          <dgm:resizeHandles val="exact"/>
        </dgm:presLayoutVars>
      </dgm:prSet>
      <dgm:spPr/>
    </dgm:pt>
    <dgm:pt modelId="{1AF5FC1D-1A92-41AB-AF30-0FEDCEBDDC0F}" type="pres">
      <dgm:prSet presAssocID="{1B712181-2788-4D9B-9DC5-252436D280EC}" presName="composite" presStyleCnt="0"/>
      <dgm:spPr/>
    </dgm:pt>
    <dgm:pt modelId="{E9DA1D0E-B674-4516-81A3-ACA544AC49A2}" type="pres">
      <dgm:prSet presAssocID="{1B712181-2788-4D9B-9DC5-252436D280EC}" presName="imgShp" presStyleLbl="fgImgPlace1" presStyleIdx="0" presStyleCnt="5" custLinFactNeighborX="3827" custLinFactNeighborY="-46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solidFill>
        </a:ln>
      </dgm:spPr>
      <dgm:extLst>
        <a:ext uri="{E40237B7-FDA0-4F09-8148-C483321AD2D9}">
          <dgm14:cNvPr xmlns:dgm14="http://schemas.microsoft.com/office/drawing/2010/diagram" id="0" name="" descr="Badge Follow with solid fill"/>
        </a:ext>
      </dgm:extLst>
    </dgm:pt>
    <dgm:pt modelId="{FBB903C7-26E4-44EE-A7AA-1E33420CF493}" type="pres">
      <dgm:prSet presAssocID="{1B712181-2788-4D9B-9DC5-252436D280EC}" presName="txShp" presStyleLbl="node1" presStyleIdx="0" presStyleCnt="5">
        <dgm:presLayoutVars>
          <dgm:bulletEnabled val="1"/>
        </dgm:presLayoutVars>
      </dgm:prSet>
      <dgm:spPr/>
    </dgm:pt>
    <dgm:pt modelId="{6556F5ED-5139-46A2-868D-94EFB6F0B247}" type="pres">
      <dgm:prSet presAssocID="{75A08C2A-CD32-409A-A346-AD29AF37CFBE}" presName="spacing" presStyleCnt="0"/>
      <dgm:spPr/>
    </dgm:pt>
    <dgm:pt modelId="{BDD09E3C-1376-4B77-BECD-B8EE368826FD}" type="pres">
      <dgm:prSet presAssocID="{A275C869-A887-4505-8EBE-49399DB1CEF5}" presName="composite" presStyleCnt="0"/>
      <dgm:spPr/>
    </dgm:pt>
    <dgm:pt modelId="{AD25AB32-8E71-4473-BE8C-CBBE4D27E158}" type="pres">
      <dgm:prSet presAssocID="{A275C869-A887-4505-8EBE-49399DB1CEF5}"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chemeClr val="accent1"/>
          </a:solidFill>
        </a:ln>
      </dgm:spPr>
      <dgm:extLst>
        <a:ext uri="{E40237B7-FDA0-4F09-8148-C483321AD2D9}">
          <dgm14:cNvPr xmlns:dgm14="http://schemas.microsoft.com/office/drawing/2010/diagram" id="0" name="" descr="Radioactive with solid fill"/>
        </a:ext>
      </dgm:extLst>
    </dgm:pt>
    <dgm:pt modelId="{78AE4A7F-257E-4170-9E5A-69E87A3919B1}" type="pres">
      <dgm:prSet presAssocID="{A275C869-A887-4505-8EBE-49399DB1CEF5}" presName="txShp" presStyleLbl="node1" presStyleIdx="1" presStyleCnt="5">
        <dgm:presLayoutVars>
          <dgm:bulletEnabled val="1"/>
        </dgm:presLayoutVars>
      </dgm:prSet>
      <dgm:spPr/>
    </dgm:pt>
    <dgm:pt modelId="{C7C3FA7B-B2B2-4A67-97EB-320B32BB5396}" type="pres">
      <dgm:prSet presAssocID="{078D0A70-E9FE-49DA-82A4-813951B3E60B}" presName="spacing" presStyleCnt="0"/>
      <dgm:spPr/>
    </dgm:pt>
    <dgm:pt modelId="{793C6C07-BA79-4908-957E-66A7DCD86C17}" type="pres">
      <dgm:prSet presAssocID="{1815F802-0656-4FB8-82B3-3EE30CC8AC18}" presName="composite" presStyleCnt="0"/>
      <dgm:spPr/>
    </dgm:pt>
    <dgm:pt modelId="{2A3E9923-7D34-4649-835E-DEAF6AEE80E8}" type="pres">
      <dgm:prSet presAssocID="{1815F802-0656-4FB8-82B3-3EE30CC8AC18}" presName="imgShp"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chemeClr val="accent1"/>
          </a:solidFill>
        </a:ln>
      </dgm:spPr>
      <dgm:extLst>
        <a:ext uri="{E40237B7-FDA0-4F09-8148-C483321AD2D9}">
          <dgm14:cNvPr xmlns:dgm14="http://schemas.microsoft.com/office/drawing/2010/diagram" id="0" name="" descr="Magnifying glass with solid fill"/>
        </a:ext>
      </dgm:extLst>
    </dgm:pt>
    <dgm:pt modelId="{887974AB-A038-4BF2-8D29-36B8FD672D68}" type="pres">
      <dgm:prSet presAssocID="{1815F802-0656-4FB8-82B3-3EE30CC8AC18}" presName="txShp" presStyleLbl="node1" presStyleIdx="2" presStyleCnt="5">
        <dgm:presLayoutVars>
          <dgm:bulletEnabled val="1"/>
        </dgm:presLayoutVars>
      </dgm:prSet>
      <dgm:spPr/>
    </dgm:pt>
    <dgm:pt modelId="{F02E88EA-F459-4B94-86D4-8100663DA4FF}" type="pres">
      <dgm:prSet presAssocID="{CF1CB6B0-97BA-4922-858B-F65D8C44B665}" presName="spacing" presStyleCnt="0"/>
      <dgm:spPr/>
    </dgm:pt>
    <dgm:pt modelId="{4B30ACF3-36FE-4D78-8C69-7CED5B694DB2}" type="pres">
      <dgm:prSet presAssocID="{82D53025-7188-40EB-B0AC-9F2E8AD07BEF}" presName="composite" presStyleCnt="0"/>
      <dgm:spPr/>
    </dgm:pt>
    <dgm:pt modelId="{CFA14B5A-9701-4B93-81DE-6C954D1CE7F3}" type="pres">
      <dgm:prSet presAssocID="{82D53025-7188-40EB-B0AC-9F2E8AD07BEF}" presName="imgShp"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chemeClr val="accent1"/>
          </a:solidFill>
        </a:ln>
      </dgm:spPr>
      <dgm:extLst>
        <a:ext uri="{E40237B7-FDA0-4F09-8148-C483321AD2D9}">
          <dgm14:cNvPr xmlns:dgm14="http://schemas.microsoft.com/office/drawing/2010/diagram" id="0" name="" descr="Badge Tick1 with solid fill"/>
        </a:ext>
      </dgm:extLst>
    </dgm:pt>
    <dgm:pt modelId="{12F06577-FD9C-420D-9EF1-899361943728}" type="pres">
      <dgm:prSet presAssocID="{82D53025-7188-40EB-B0AC-9F2E8AD07BEF}" presName="txShp" presStyleLbl="node1" presStyleIdx="3" presStyleCnt="5">
        <dgm:presLayoutVars>
          <dgm:bulletEnabled val="1"/>
        </dgm:presLayoutVars>
      </dgm:prSet>
      <dgm:spPr/>
    </dgm:pt>
    <dgm:pt modelId="{42EF29F2-F06C-40FD-AC3E-822D3CD64208}" type="pres">
      <dgm:prSet presAssocID="{367C07A6-44CC-4E40-9460-880488B59998}" presName="spacing" presStyleCnt="0"/>
      <dgm:spPr/>
    </dgm:pt>
    <dgm:pt modelId="{DDE03DA9-AC1C-4290-ADC2-4B16C3DCDB30}" type="pres">
      <dgm:prSet presAssocID="{408C861D-6D9D-4E30-AD4C-107B48AD4008}" presName="composite" presStyleCnt="0"/>
      <dgm:spPr/>
    </dgm:pt>
    <dgm:pt modelId="{75AB1E4B-9842-484B-A3D8-916983822F38}" type="pres">
      <dgm:prSet presAssocID="{408C861D-6D9D-4E30-AD4C-107B48AD4008}" presName="imgShp"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solidFill>
            <a:schemeClr val="accent1"/>
          </a:solidFill>
        </a:ln>
      </dgm:spPr>
      <dgm:extLst>
        <a:ext uri="{E40237B7-FDA0-4F09-8148-C483321AD2D9}">
          <dgm14:cNvPr xmlns:dgm14="http://schemas.microsoft.com/office/drawing/2010/diagram" id="0" name="" descr="Money with solid fill"/>
        </a:ext>
      </dgm:extLst>
    </dgm:pt>
    <dgm:pt modelId="{65AAAB04-64B3-4756-8281-702F91547725}" type="pres">
      <dgm:prSet presAssocID="{408C861D-6D9D-4E30-AD4C-107B48AD4008}" presName="txShp" presStyleLbl="node1" presStyleIdx="4" presStyleCnt="5">
        <dgm:presLayoutVars>
          <dgm:bulletEnabled val="1"/>
        </dgm:presLayoutVars>
      </dgm:prSet>
      <dgm:spPr/>
    </dgm:pt>
  </dgm:ptLst>
  <dgm:cxnLst>
    <dgm:cxn modelId="{8A75A910-AF4D-475E-9DDD-723B55D561FB}" type="presOf" srcId="{1B712181-2788-4D9B-9DC5-252436D280EC}" destId="{FBB903C7-26E4-44EE-A7AA-1E33420CF493}" srcOrd="0" destOrd="0" presId="urn:microsoft.com/office/officeart/2005/8/layout/vList3"/>
    <dgm:cxn modelId="{980B201D-B524-4576-B156-C06B64A3518D}" type="presOf" srcId="{A275C869-A887-4505-8EBE-49399DB1CEF5}" destId="{78AE4A7F-257E-4170-9E5A-69E87A3919B1}" srcOrd="0" destOrd="0" presId="urn:microsoft.com/office/officeart/2005/8/layout/vList3"/>
    <dgm:cxn modelId="{C1281149-7B84-4E1D-9649-73F10068D32E}" srcId="{4D6E786F-CD3C-4803-8836-B81E6BB3FB19}" destId="{A275C869-A887-4505-8EBE-49399DB1CEF5}" srcOrd="1" destOrd="0" parTransId="{9F612CEB-3A9B-4A88-B253-81BE21D08092}" sibTransId="{078D0A70-E9FE-49DA-82A4-813951B3E60B}"/>
    <dgm:cxn modelId="{64718E5A-7C5A-44A6-B150-9B59B71943B1}" srcId="{4D6E786F-CD3C-4803-8836-B81E6BB3FB19}" destId="{1B712181-2788-4D9B-9DC5-252436D280EC}" srcOrd="0" destOrd="0" parTransId="{2CAA4F97-2F34-4627-BF07-9210CB649B9E}" sibTransId="{75A08C2A-CD32-409A-A346-AD29AF37CFBE}"/>
    <dgm:cxn modelId="{4685EF5A-9725-4F79-80F0-829FD111F1DB}" type="presOf" srcId="{1815F802-0656-4FB8-82B3-3EE30CC8AC18}" destId="{887974AB-A038-4BF2-8D29-36B8FD672D68}" srcOrd="0" destOrd="0" presId="urn:microsoft.com/office/officeart/2005/8/layout/vList3"/>
    <dgm:cxn modelId="{DBED387D-0927-4C11-AD6A-C9AC9520C4B8}" srcId="{4D6E786F-CD3C-4803-8836-B81E6BB3FB19}" destId="{82D53025-7188-40EB-B0AC-9F2E8AD07BEF}" srcOrd="3" destOrd="0" parTransId="{B1EA8AA6-F863-42C9-BB35-48FA3F3D4BF1}" sibTransId="{367C07A6-44CC-4E40-9460-880488B59998}"/>
    <dgm:cxn modelId="{A1484894-F0EE-4A1F-B0C9-7AAB0A052BC7}" type="presOf" srcId="{408C861D-6D9D-4E30-AD4C-107B48AD4008}" destId="{65AAAB04-64B3-4756-8281-702F91547725}" srcOrd="0" destOrd="0" presId="urn:microsoft.com/office/officeart/2005/8/layout/vList3"/>
    <dgm:cxn modelId="{A22E90BE-26A1-4F2E-AB1D-E0DF63DA2EF2}" srcId="{4D6E786F-CD3C-4803-8836-B81E6BB3FB19}" destId="{408C861D-6D9D-4E30-AD4C-107B48AD4008}" srcOrd="4" destOrd="0" parTransId="{14707266-BB3A-4E70-9187-35613B06F6D9}" sibTransId="{DC04EA7C-2283-4E32-88FE-5BFA839905F1}"/>
    <dgm:cxn modelId="{7CFE41BF-A1FE-4DF4-8A5F-4C8996ECA1A1}" srcId="{4D6E786F-CD3C-4803-8836-B81E6BB3FB19}" destId="{1815F802-0656-4FB8-82B3-3EE30CC8AC18}" srcOrd="2" destOrd="0" parTransId="{2BCAC147-513B-4CD1-8353-DE2784AB0E6E}" sibTransId="{CF1CB6B0-97BA-4922-858B-F65D8C44B665}"/>
    <dgm:cxn modelId="{FA2918CB-17CD-41EB-9659-02DF51CCBD7E}" type="presOf" srcId="{82D53025-7188-40EB-B0AC-9F2E8AD07BEF}" destId="{12F06577-FD9C-420D-9EF1-899361943728}" srcOrd="0" destOrd="0" presId="urn:microsoft.com/office/officeart/2005/8/layout/vList3"/>
    <dgm:cxn modelId="{00E6B5FC-6463-4DB5-8E44-95DEEF2F3841}" type="presOf" srcId="{4D6E786F-CD3C-4803-8836-B81E6BB3FB19}" destId="{56A51C30-EE6F-423D-BD9B-769E21758F44}" srcOrd="0" destOrd="0" presId="urn:microsoft.com/office/officeart/2005/8/layout/vList3"/>
    <dgm:cxn modelId="{CA4F0AB7-CB2D-41F7-8EA1-4CBB2C2B2E8D}" type="presParOf" srcId="{56A51C30-EE6F-423D-BD9B-769E21758F44}" destId="{1AF5FC1D-1A92-41AB-AF30-0FEDCEBDDC0F}" srcOrd="0" destOrd="0" presId="urn:microsoft.com/office/officeart/2005/8/layout/vList3"/>
    <dgm:cxn modelId="{4B9C9F01-BD79-4EE2-8DCB-93E6843E50E0}" type="presParOf" srcId="{1AF5FC1D-1A92-41AB-AF30-0FEDCEBDDC0F}" destId="{E9DA1D0E-B674-4516-81A3-ACA544AC49A2}" srcOrd="0" destOrd="0" presId="urn:microsoft.com/office/officeart/2005/8/layout/vList3"/>
    <dgm:cxn modelId="{35751679-960F-44DF-AD7E-9E9F547F0CDC}" type="presParOf" srcId="{1AF5FC1D-1A92-41AB-AF30-0FEDCEBDDC0F}" destId="{FBB903C7-26E4-44EE-A7AA-1E33420CF493}" srcOrd="1" destOrd="0" presId="urn:microsoft.com/office/officeart/2005/8/layout/vList3"/>
    <dgm:cxn modelId="{B53DE021-11B2-4ABD-BC4B-F8100070FB60}" type="presParOf" srcId="{56A51C30-EE6F-423D-BD9B-769E21758F44}" destId="{6556F5ED-5139-46A2-868D-94EFB6F0B247}" srcOrd="1" destOrd="0" presId="urn:microsoft.com/office/officeart/2005/8/layout/vList3"/>
    <dgm:cxn modelId="{C37E4A56-5543-45C8-B600-6BFED7F19B3C}" type="presParOf" srcId="{56A51C30-EE6F-423D-BD9B-769E21758F44}" destId="{BDD09E3C-1376-4B77-BECD-B8EE368826FD}" srcOrd="2" destOrd="0" presId="urn:microsoft.com/office/officeart/2005/8/layout/vList3"/>
    <dgm:cxn modelId="{754F31CF-3CE0-4507-BEC4-D58DD6ED8DE2}" type="presParOf" srcId="{BDD09E3C-1376-4B77-BECD-B8EE368826FD}" destId="{AD25AB32-8E71-4473-BE8C-CBBE4D27E158}" srcOrd="0" destOrd="0" presId="urn:microsoft.com/office/officeart/2005/8/layout/vList3"/>
    <dgm:cxn modelId="{F6E2243F-CE49-4030-984C-93F381538963}" type="presParOf" srcId="{BDD09E3C-1376-4B77-BECD-B8EE368826FD}" destId="{78AE4A7F-257E-4170-9E5A-69E87A3919B1}" srcOrd="1" destOrd="0" presId="urn:microsoft.com/office/officeart/2005/8/layout/vList3"/>
    <dgm:cxn modelId="{0855D8DD-422A-41A1-B502-13B513911ECD}" type="presParOf" srcId="{56A51C30-EE6F-423D-BD9B-769E21758F44}" destId="{C7C3FA7B-B2B2-4A67-97EB-320B32BB5396}" srcOrd="3" destOrd="0" presId="urn:microsoft.com/office/officeart/2005/8/layout/vList3"/>
    <dgm:cxn modelId="{46957BE6-CE6D-4BB5-BE72-67813A09199F}" type="presParOf" srcId="{56A51C30-EE6F-423D-BD9B-769E21758F44}" destId="{793C6C07-BA79-4908-957E-66A7DCD86C17}" srcOrd="4" destOrd="0" presId="urn:microsoft.com/office/officeart/2005/8/layout/vList3"/>
    <dgm:cxn modelId="{56E71073-5C6B-4FF7-8C6C-8E7404465610}" type="presParOf" srcId="{793C6C07-BA79-4908-957E-66A7DCD86C17}" destId="{2A3E9923-7D34-4649-835E-DEAF6AEE80E8}" srcOrd="0" destOrd="0" presId="urn:microsoft.com/office/officeart/2005/8/layout/vList3"/>
    <dgm:cxn modelId="{DF5AC0E8-16EE-4851-A6E7-91F21CE44987}" type="presParOf" srcId="{793C6C07-BA79-4908-957E-66A7DCD86C17}" destId="{887974AB-A038-4BF2-8D29-36B8FD672D68}" srcOrd="1" destOrd="0" presId="urn:microsoft.com/office/officeart/2005/8/layout/vList3"/>
    <dgm:cxn modelId="{43B14FCA-234A-44E4-946E-814FD9AB85A9}" type="presParOf" srcId="{56A51C30-EE6F-423D-BD9B-769E21758F44}" destId="{F02E88EA-F459-4B94-86D4-8100663DA4FF}" srcOrd="5" destOrd="0" presId="urn:microsoft.com/office/officeart/2005/8/layout/vList3"/>
    <dgm:cxn modelId="{F4407D86-64B1-40FF-AF72-37F1F13D3EE4}" type="presParOf" srcId="{56A51C30-EE6F-423D-BD9B-769E21758F44}" destId="{4B30ACF3-36FE-4D78-8C69-7CED5B694DB2}" srcOrd="6" destOrd="0" presId="urn:microsoft.com/office/officeart/2005/8/layout/vList3"/>
    <dgm:cxn modelId="{72B585F2-4AB7-4B80-9936-615535873A49}" type="presParOf" srcId="{4B30ACF3-36FE-4D78-8C69-7CED5B694DB2}" destId="{CFA14B5A-9701-4B93-81DE-6C954D1CE7F3}" srcOrd="0" destOrd="0" presId="urn:microsoft.com/office/officeart/2005/8/layout/vList3"/>
    <dgm:cxn modelId="{F97363FE-5792-48FD-967E-A63D58FB6DC4}" type="presParOf" srcId="{4B30ACF3-36FE-4D78-8C69-7CED5B694DB2}" destId="{12F06577-FD9C-420D-9EF1-899361943728}" srcOrd="1" destOrd="0" presId="urn:microsoft.com/office/officeart/2005/8/layout/vList3"/>
    <dgm:cxn modelId="{6E25037E-554E-4BDE-9293-34C87CE3A2A5}" type="presParOf" srcId="{56A51C30-EE6F-423D-BD9B-769E21758F44}" destId="{42EF29F2-F06C-40FD-AC3E-822D3CD64208}" srcOrd="7" destOrd="0" presId="urn:microsoft.com/office/officeart/2005/8/layout/vList3"/>
    <dgm:cxn modelId="{B94425CA-A7D4-4DF0-8E82-9147A004E797}" type="presParOf" srcId="{56A51C30-EE6F-423D-BD9B-769E21758F44}" destId="{DDE03DA9-AC1C-4290-ADC2-4B16C3DCDB30}" srcOrd="8" destOrd="0" presId="urn:microsoft.com/office/officeart/2005/8/layout/vList3"/>
    <dgm:cxn modelId="{35869285-DE6F-418E-92C0-E377E3EDABFF}" type="presParOf" srcId="{DDE03DA9-AC1C-4290-ADC2-4B16C3DCDB30}" destId="{75AB1E4B-9842-484B-A3D8-916983822F38}" srcOrd="0" destOrd="0" presId="urn:microsoft.com/office/officeart/2005/8/layout/vList3"/>
    <dgm:cxn modelId="{B064F67B-D45A-4F8F-8833-52EC324BF3F8}" type="presParOf" srcId="{DDE03DA9-AC1C-4290-ADC2-4B16C3DCDB30}" destId="{65AAAB04-64B3-4756-8281-702F91547725}" srcOrd="1" destOrd="0" presId="urn:microsoft.com/office/officeart/2005/8/layout/vLis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77AEFB-DF69-4B58-B33B-ADDA52035BD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NZ"/>
        </a:p>
      </dgm:t>
    </dgm:pt>
    <dgm:pt modelId="{81AEC971-135B-471A-B421-734CC126E0C5}">
      <dgm:prSet phldrT="[Text]"/>
      <dgm:spPr/>
      <dgm:t>
        <a:bodyPr/>
        <a:lstStyle/>
        <a:p>
          <a:pPr rtl="0">
            <a:buClr>
              <a:srgbClr val="000000"/>
            </a:buClr>
            <a:buSzPts val="1200"/>
            <a:buFont typeface="+mj-lt"/>
            <a:buAutoNum type="arabicPeriod"/>
          </a:pPr>
          <a:r>
            <a:rPr lang="en-NZ" b="1" u="none"/>
            <a:t>1. What the project is for: </a:t>
          </a:r>
          <a:r>
            <a:rPr lang="en-NZ" u="none" err="1"/>
            <a:t>ie</a:t>
          </a:r>
          <a:r>
            <a:rPr lang="en-NZ" u="none"/>
            <a:t>, what type and/or characteristics of expenditure.</a:t>
          </a:r>
          <a:endParaRPr lang="en-NZ"/>
        </a:p>
      </dgm:t>
    </dgm:pt>
    <dgm:pt modelId="{C4C9E0F4-03CA-4D61-B6A6-3FE470B0DB5E}" type="parTrans" cxnId="{7BC22233-9A42-4C46-BD44-C9FCBEBCEF5B}">
      <dgm:prSet/>
      <dgm:spPr/>
      <dgm:t>
        <a:bodyPr/>
        <a:lstStyle/>
        <a:p>
          <a:endParaRPr lang="en-NZ"/>
        </a:p>
      </dgm:t>
    </dgm:pt>
    <dgm:pt modelId="{0AF36281-1BC1-4DA8-B544-506C9D1AE5D1}" type="sibTrans" cxnId="{7BC22233-9A42-4C46-BD44-C9FCBEBCEF5B}">
      <dgm:prSet/>
      <dgm:spPr/>
      <dgm:t>
        <a:bodyPr/>
        <a:lstStyle/>
        <a:p>
          <a:endParaRPr lang="en-NZ"/>
        </a:p>
      </dgm:t>
    </dgm:pt>
    <dgm:pt modelId="{CA0946D8-D462-4CF4-9E44-6A36D1BB0E46}">
      <dgm:prSet phldrT="[Text]"/>
      <dgm:spPr/>
      <dgm:t>
        <a:bodyPr/>
        <a:lstStyle/>
        <a:p>
          <a:pPr>
            <a:buClr>
              <a:srgbClr val="000000"/>
            </a:buClr>
            <a:buSzPts val="1200"/>
            <a:buFont typeface="+mj-lt"/>
            <a:buAutoNum type="arabicPeriod"/>
          </a:pPr>
          <a:r>
            <a:rPr lang="en-NZ" b="1" u="none"/>
            <a:t>2, Approval timing: </a:t>
          </a:r>
          <a:r>
            <a:rPr lang="en-NZ" u="none"/>
            <a:t>whether the allowance is approved before or after a project starts (ex-post or ex-ante).</a:t>
          </a:r>
          <a:endParaRPr lang="en-NZ"/>
        </a:p>
      </dgm:t>
    </dgm:pt>
    <dgm:pt modelId="{325B049E-96FB-49BF-8F37-093E32910982}" type="parTrans" cxnId="{A137B287-195D-4C81-8E0C-AECAC4C56D90}">
      <dgm:prSet/>
      <dgm:spPr/>
      <dgm:t>
        <a:bodyPr/>
        <a:lstStyle/>
        <a:p>
          <a:endParaRPr lang="en-NZ"/>
        </a:p>
      </dgm:t>
    </dgm:pt>
    <dgm:pt modelId="{B0193606-2AD7-475A-80A1-E36E5F268193}" type="sibTrans" cxnId="{A137B287-195D-4C81-8E0C-AECAC4C56D90}">
      <dgm:prSet/>
      <dgm:spPr/>
      <dgm:t>
        <a:bodyPr/>
        <a:lstStyle/>
        <a:p>
          <a:endParaRPr lang="en-NZ"/>
        </a:p>
      </dgm:t>
    </dgm:pt>
    <dgm:pt modelId="{468DF889-CDC4-454E-A0DA-F81F0683F980}">
      <dgm:prSet phldrT="[Text]"/>
      <dgm:spPr/>
      <dgm:t>
        <a:bodyPr/>
        <a:lstStyle/>
        <a:p>
          <a:pPr rtl="0"/>
          <a:r>
            <a:rPr lang="en-NZ" b="1"/>
            <a:t>3. Expenditure approved: </a:t>
          </a:r>
          <a:r>
            <a:rPr lang="en-NZ"/>
            <a:t>the expenditure approved for a project could be its forecast cost or its actual cost.</a:t>
          </a:r>
          <a:r>
            <a:rPr lang="en-NZ">
              <a:latin typeface="Calibri"/>
            </a:rPr>
            <a:t> </a:t>
          </a:r>
        </a:p>
      </dgm:t>
    </dgm:pt>
    <dgm:pt modelId="{87D53C8E-3CEA-4FA9-895B-662131DB4496}" type="parTrans" cxnId="{111E1BF7-5E59-448C-BF11-81B60748BF0D}">
      <dgm:prSet/>
      <dgm:spPr/>
      <dgm:t>
        <a:bodyPr/>
        <a:lstStyle/>
        <a:p>
          <a:endParaRPr lang="en-NZ"/>
        </a:p>
      </dgm:t>
    </dgm:pt>
    <dgm:pt modelId="{EAACABB4-0593-414D-A6F1-FE1A625FD8DE}" type="sibTrans" cxnId="{111E1BF7-5E59-448C-BF11-81B60748BF0D}">
      <dgm:prSet/>
      <dgm:spPr/>
      <dgm:t>
        <a:bodyPr/>
        <a:lstStyle/>
        <a:p>
          <a:endParaRPr lang="en-NZ"/>
        </a:p>
      </dgm:t>
    </dgm:pt>
    <dgm:pt modelId="{ABEBDAEC-00B9-4E9A-B2FA-A4050A3D688C}">
      <dgm:prSet phldrT="[Text]"/>
      <dgm:spPr/>
      <dgm:t>
        <a:bodyPr/>
        <a:lstStyle/>
        <a:p>
          <a:pPr rtl="0"/>
          <a:r>
            <a:rPr lang="en-NZ" b="1"/>
            <a:t>4. Share of expenditure approved (%):</a:t>
          </a:r>
          <a:r>
            <a:rPr lang="en-NZ" b="1">
              <a:latin typeface="Calibri"/>
            </a:rPr>
            <a:t> </a:t>
          </a:r>
          <a:r>
            <a:rPr lang="en-NZ"/>
            <a:t> percentage of potential project costs that would be recoverable.</a:t>
          </a:r>
          <a:endParaRPr lang="en-NZ" b="0">
            <a:latin typeface="Calibri"/>
          </a:endParaRPr>
        </a:p>
      </dgm:t>
    </dgm:pt>
    <dgm:pt modelId="{EF4FF55C-F37F-40DE-8758-644A90E2F2D3}" type="parTrans" cxnId="{398BAF0F-83C1-445F-866D-33A540E6F403}">
      <dgm:prSet/>
      <dgm:spPr/>
      <dgm:t>
        <a:bodyPr/>
        <a:lstStyle/>
        <a:p>
          <a:endParaRPr lang="en-NZ"/>
        </a:p>
      </dgm:t>
    </dgm:pt>
    <dgm:pt modelId="{5E628A0B-8DB7-4C4E-8EDC-8F51B256311A}" type="sibTrans" cxnId="{398BAF0F-83C1-445F-866D-33A540E6F403}">
      <dgm:prSet/>
      <dgm:spPr/>
      <dgm:t>
        <a:bodyPr/>
        <a:lstStyle/>
        <a:p>
          <a:endParaRPr lang="en-NZ"/>
        </a:p>
      </dgm:t>
    </dgm:pt>
    <dgm:pt modelId="{CC356791-6540-421C-A38A-CAA4F2EE6C05}">
      <dgm:prSet/>
      <dgm:spPr/>
      <dgm:t>
        <a:bodyPr/>
        <a:lstStyle/>
        <a:p>
          <a:r>
            <a:rPr lang="en-NZ" b="1"/>
            <a:t>6. Maximum expenditure permissible ($ and/or %): </a:t>
          </a:r>
          <a:r>
            <a:rPr lang="en-NZ"/>
            <a:t>this is the maximum $ amount that an EDB could recover for their project costs.</a:t>
          </a:r>
        </a:p>
      </dgm:t>
    </dgm:pt>
    <dgm:pt modelId="{94C1A80C-BF88-47C1-A8D8-9EBC140D1BA3}" type="parTrans" cxnId="{CDEF5253-3218-4825-B91F-E60FE4C927E5}">
      <dgm:prSet/>
      <dgm:spPr/>
      <dgm:t>
        <a:bodyPr/>
        <a:lstStyle/>
        <a:p>
          <a:endParaRPr lang="en-NZ"/>
        </a:p>
      </dgm:t>
    </dgm:pt>
    <dgm:pt modelId="{A98B7D6B-6377-446C-85AC-DC16DA8E5A4D}" type="sibTrans" cxnId="{CDEF5253-3218-4825-B91F-E60FE4C927E5}">
      <dgm:prSet/>
      <dgm:spPr/>
      <dgm:t>
        <a:bodyPr/>
        <a:lstStyle/>
        <a:p>
          <a:endParaRPr lang="en-NZ"/>
        </a:p>
      </dgm:t>
    </dgm:pt>
    <dgm:pt modelId="{3EE5A748-5D74-4200-B8D0-3600021B3F9F}">
      <dgm:prSet/>
      <dgm:spPr/>
      <dgm:t>
        <a:bodyPr/>
        <a:lstStyle/>
        <a:p>
          <a:pPr rtl="0"/>
          <a:r>
            <a:rPr lang="en-NZ" b="1"/>
            <a:t>7. Supporting evidence: </a:t>
          </a:r>
          <a:r>
            <a:rPr lang="en-NZ"/>
            <a:t>what (if</a:t>
          </a:r>
          <a:r>
            <a:rPr lang="en-NZ" b="1"/>
            <a:t> </a:t>
          </a:r>
          <a:r>
            <a:rPr lang="en-NZ"/>
            <a:t>any) supporting evidence that would be potentially required.</a:t>
          </a:r>
        </a:p>
      </dgm:t>
    </dgm:pt>
    <dgm:pt modelId="{EACE56EC-A68B-4842-835A-999512CCD0AB}" type="parTrans" cxnId="{BA353BB7-13D3-4E1B-9D2F-CD584DD24D13}">
      <dgm:prSet/>
      <dgm:spPr/>
      <dgm:t>
        <a:bodyPr/>
        <a:lstStyle/>
        <a:p>
          <a:endParaRPr lang="en-NZ"/>
        </a:p>
      </dgm:t>
    </dgm:pt>
    <dgm:pt modelId="{BE2B6A80-C58E-405D-97A1-DAB0275F0CB0}" type="sibTrans" cxnId="{BA353BB7-13D3-4E1B-9D2F-CD584DD24D13}">
      <dgm:prSet/>
      <dgm:spPr/>
      <dgm:t>
        <a:bodyPr/>
        <a:lstStyle/>
        <a:p>
          <a:endParaRPr lang="en-NZ"/>
        </a:p>
      </dgm:t>
    </dgm:pt>
    <dgm:pt modelId="{1CC0FF56-677F-4E5E-9770-D956DABC4140}">
      <dgm:prSet/>
      <dgm:spPr/>
      <dgm:t>
        <a:bodyPr/>
        <a:lstStyle/>
        <a:p>
          <a:pPr>
            <a:buClr>
              <a:srgbClr val="000000"/>
            </a:buClr>
            <a:buSzPts val="1200"/>
            <a:buFont typeface="+mj-lt"/>
            <a:buAutoNum type="arabicPeriod"/>
          </a:pPr>
          <a:r>
            <a:rPr lang="en-NZ" b="1" u="none"/>
            <a:t>8. Penalty/reward mechanism: </a:t>
          </a:r>
          <a:r>
            <a:rPr lang="en-NZ" u="none"/>
            <a:t>such a mechanism could be used to increase or reduce incentive strength to match the potential rewards to the risks faced.</a:t>
          </a:r>
        </a:p>
      </dgm:t>
    </dgm:pt>
    <dgm:pt modelId="{384EC0BB-CFED-4AB7-A189-E51AE5BA4808}" type="parTrans" cxnId="{F37AB18D-6661-49AB-B567-6F7D8246E7B6}">
      <dgm:prSet/>
      <dgm:spPr/>
      <dgm:t>
        <a:bodyPr/>
        <a:lstStyle/>
        <a:p>
          <a:endParaRPr lang="en-NZ"/>
        </a:p>
      </dgm:t>
    </dgm:pt>
    <dgm:pt modelId="{183EBD78-F7D5-4CC1-9B81-1A575CCA8B6F}" type="sibTrans" cxnId="{F37AB18D-6661-49AB-B567-6F7D8246E7B6}">
      <dgm:prSet/>
      <dgm:spPr/>
      <dgm:t>
        <a:bodyPr/>
        <a:lstStyle/>
        <a:p>
          <a:endParaRPr lang="en-NZ"/>
        </a:p>
      </dgm:t>
    </dgm:pt>
    <dgm:pt modelId="{6B5D672A-42B0-4FB3-A146-ED477BB9D3D3}">
      <dgm:prSet phldr="0"/>
      <dgm:spPr/>
      <dgm:t>
        <a:bodyPr/>
        <a:lstStyle/>
        <a:p>
          <a:r>
            <a:rPr lang="en-NZ" b="1"/>
            <a:t>5. When and on what conditions (if any) approved expenditure is received: </a:t>
          </a:r>
          <a:r>
            <a:rPr lang="en-NZ"/>
            <a:t>timing for when approved expenditure is received and conditions for receipt.</a:t>
          </a:r>
          <a:endParaRPr lang="en-GB"/>
        </a:p>
      </dgm:t>
    </dgm:pt>
    <dgm:pt modelId="{A8261AE3-9495-448A-B5D2-BF39E11A9326}" type="parTrans" cxnId="{0AF98BB4-87C2-4BDE-93BC-C0DB2956360E}">
      <dgm:prSet/>
      <dgm:spPr/>
      <dgm:t>
        <a:bodyPr/>
        <a:lstStyle/>
        <a:p>
          <a:endParaRPr lang="en-NZ"/>
        </a:p>
      </dgm:t>
    </dgm:pt>
    <dgm:pt modelId="{4CD431FE-2A39-4BB1-95CA-F134302F0C59}" type="sibTrans" cxnId="{0AF98BB4-87C2-4BDE-93BC-C0DB2956360E}">
      <dgm:prSet/>
      <dgm:spPr/>
      <dgm:t>
        <a:bodyPr/>
        <a:lstStyle/>
        <a:p>
          <a:endParaRPr lang="en-NZ"/>
        </a:p>
      </dgm:t>
    </dgm:pt>
    <dgm:pt modelId="{10EA21AE-4B60-41D5-9D0D-3611681D525C}" type="pres">
      <dgm:prSet presAssocID="{9777AEFB-DF69-4B58-B33B-ADDA52035BDC}" presName="diagram" presStyleCnt="0">
        <dgm:presLayoutVars>
          <dgm:dir/>
          <dgm:resizeHandles val="exact"/>
        </dgm:presLayoutVars>
      </dgm:prSet>
      <dgm:spPr/>
    </dgm:pt>
    <dgm:pt modelId="{F600E840-637B-4517-A6E4-DF29CE2725EF}" type="pres">
      <dgm:prSet presAssocID="{81AEC971-135B-471A-B421-734CC126E0C5}" presName="node" presStyleLbl="node1" presStyleIdx="0" presStyleCnt="8">
        <dgm:presLayoutVars>
          <dgm:bulletEnabled val="1"/>
        </dgm:presLayoutVars>
      </dgm:prSet>
      <dgm:spPr/>
    </dgm:pt>
    <dgm:pt modelId="{7ADAF580-8025-4078-8033-56E198A99805}" type="pres">
      <dgm:prSet presAssocID="{0AF36281-1BC1-4DA8-B544-506C9D1AE5D1}" presName="sibTrans" presStyleCnt="0"/>
      <dgm:spPr/>
    </dgm:pt>
    <dgm:pt modelId="{1DED64CA-2F8F-4C96-A73C-A52D32010046}" type="pres">
      <dgm:prSet presAssocID="{CA0946D8-D462-4CF4-9E44-6A36D1BB0E46}" presName="node" presStyleLbl="node1" presStyleIdx="1" presStyleCnt="8">
        <dgm:presLayoutVars>
          <dgm:bulletEnabled val="1"/>
        </dgm:presLayoutVars>
      </dgm:prSet>
      <dgm:spPr/>
    </dgm:pt>
    <dgm:pt modelId="{B6F30CFD-1E07-4542-969B-138DF6FC0DAE}" type="pres">
      <dgm:prSet presAssocID="{B0193606-2AD7-475A-80A1-E36E5F268193}" presName="sibTrans" presStyleCnt="0"/>
      <dgm:spPr/>
    </dgm:pt>
    <dgm:pt modelId="{16F5B316-BF89-4324-855F-506730A6B2C8}" type="pres">
      <dgm:prSet presAssocID="{468DF889-CDC4-454E-A0DA-F81F0683F980}" presName="node" presStyleLbl="node1" presStyleIdx="2" presStyleCnt="8">
        <dgm:presLayoutVars>
          <dgm:bulletEnabled val="1"/>
        </dgm:presLayoutVars>
      </dgm:prSet>
      <dgm:spPr/>
    </dgm:pt>
    <dgm:pt modelId="{FA639C41-7D52-42D9-A7FC-B701853DF87B}" type="pres">
      <dgm:prSet presAssocID="{EAACABB4-0593-414D-A6F1-FE1A625FD8DE}" presName="sibTrans" presStyleCnt="0"/>
      <dgm:spPr/>
    </dgm:pt>
    <dgm:pt modelId="{AD8D111A-65A2-4E7A-9C3C-BAEAD3A10596}" type="pres">
      <dgm:prSet presAssocID="{ABEBDAEC-00B9-4E9A-B2FA-A4050A3D688C}" presName="node" presStyleLbl="node1" presStyleIdx="3" presStyleCnt="8">
        <dgm:presLayoutVars>
          <dgm:bulletEnabled val="1"/>
        </dgm:presLayoutVars>
      </dgm:prSet>
      <dgm:spPr/>
    </dgm:pt>
    <dgm:pt modelId="{1BF5476B-743B-4986-8670-3F38A7E79BE4}" type="pres">
      <dgm:prSet presAssocID="{5E628A0B-8DB7-4C4E-8EDC-8F51B256311A}" presName="sibTrans" presStyleCnt="0"/>
      <dgm:spPr/>
    </dgm:pt>
    <dgm:pt modelId="{05711574-4638-404F-82E3-C225474D964E}" type="pres">
      <dgm:prSet presAssocID="{6B5D672A-42B0-4FB3-A146-ED477BB9D3D3}" presName="node" presStyleLbl="node1" presStyleIdx="4" presStyleCnt="8">
        <dgm:presLayoutVars>
          <dgm:bulletEnabled val="1"/>
        </dgm:presLayoutVars>
      </dgm:prSet>
      <dgm:spPr/>
    </dgm:pt>
    <dgm:pt modelId="{1DC1C208-857A-4994-AEA8-F3D6BF2227B6}" type="pres">
      <dgm:prSet presAssocID="{4CD431FE-2A39-4BB1-95CA-F134302F0C59}" presName="sibTrans" presStyleCnt="0"/>
      <dgm:spPr/>
    </dgm:pt>
    <dgm:pt modelId="{B3ABC7B5-3846-489A-9081-738904C5CCC7}" type="pres">
      <dgm:prSet presAssocID="{CC356791-6540-421C-A38A-CAA4F2EE6C05}" presName="node" presStyleLbl="node1" presStyleIdx="5" presStyleCnt="8">
        <dgm:presLayoutVars>
          <dgm:bulletEnabled val="1"/>
        </dgm:presLayoutVars>
      </dgm:prSet>
      <dgm:spPr/>
    </dgm:pt>
    <dgm:pt modelId="{7CCE4094-C804-4F19-B5F2-9B59155D838E}" type="pres">
      <dgm:prSet presAssocID="{A98B7D6B-6377-446C-85AC-DC16DA8E5A4D}" presName="sibTrans" presStyleCnt="0"/>
      <dgm:spPr/>
    </dgm:pt>
    <dgm:pt modelId="{522BE372-AD08-4C82-8185-D5EE0AA2FC25}" type="pres">
      <dgm:prSet presAssocID="{3EE5A748-5D74-4200-B8D0-3600021B3F9F}" presName="node" presStyleLbl="node1" presStyleIdx="6" presStyleCnt="8" custLinFactNeighborX="-55000" custLinFactNeighborY="-6273">
        <dgm:presLayoutVars>
          <dgm:bulletEnabled val="1"/>
        </dgm:presLayoutVars>
      </dgm:prSet>
      <dgm:spPr/>
    </dgm:pt>
    <dgm:pt modelId="{19D01768-CE96-4BDA-BE97-0DEDF69CD003}" type="pres">
      <dgm:prSet presAssocID="{BE2B6A80-C58E-405D-97A1-DAB0275F0CB0}" presName="sibTrans" presStyleCnt="0"/>
      <dgm:spPr/>
    </dgm:pt>
    <dgm:pt modelId="{89A60651-3DD7-48A1-BA2A-D74B49A93EE6}" type="pres">
      <dgm:prSet presAssocID="{1CC0FF56-677F-4E5E-9770-D956DABC4140}" presName="node" presStyleLbl="node1" presStyleIdx="7" presStyleCnt="8" custLinFactNeighborX="-54748" custLinFactNeighborY="-7667">
        <dgm:presLayoutVars>
          <dgm:bulletEnabled val="1"/>
        </dgm:presLayoutVars>
      </dgm:prSet>
      <dgm:spPr/>
    </dgm:pt>
  </dgm:ptLst>
  <dgm:cxnLst>
    <dgm:cxn modelId="{4588330E-5079-4912-B7D2-B7E26D5B9C0B}" type="presOf" srcId="{1CC0FF56-677F-4E5E-9770-D956DABC4140}" destId="{89A60651-3DD7-48A1-BA2A-D74B49A93EE6}" srcOrd="0" destOrd="0" presId="urn:microsoft.com/office/officeart/2005/8/layout/default"/>
    <dgm:cxn modelId="{398BAF0F-83C1-445F-866D-33A540E6F403}" srcId="{9777AEFB-DF69-4B58-B33B-ADDA52035BDC}" destId="{ABEBDAEC-00B9-4E9A-B2FA-A4050A3D688C}" srcOrd="3" destOrd="0" parTransId="{EF4FF55C-F37F-40DE-8758-644A90E2F2D3}" sibTransId="{5E628A0B-8DB7-4C4E-8EDC-8F51B256311A}"/>
    <dgm:cxn modelId="{7BC22233-9A42-4C46-BD44-C9FCBEBCEF5B}" srcId="{9777AEFB-DF69-4B58-B33B-ADDA52035BDC}" destId="{81AEC971-135B-471A-B421-734CC126E0C5}" srcOrd="0" destOrd="0" parTransId="{C4C9E0F4-03CA-4D61-B6A6-3FE470B0DB5E}" sibTransId="{0AF36281-1BC1-4DA8-B544-506C9D1AE5D1}"/>
    <dgm:cxn modelId="{6304CB67-0E83-4539-B2D4-F7CCF2EAE30C}" type="presOf" srcId="{9777AEFB-DF69-4B58-B33B-ADDA52035BDC}" destId="{10EA21AE-4B60-41D5-9D0D-3611681D525C}" srcOrd="0" destOrd="0" presId="urn:microsoft.com/office/officeart/2005/8/layout/default"/>
    <dgm:cxn modelId="{472DA96A-995F-471C-8866-18FE8C7154F4}" type="presOf" srcId="{ABEBDAEC-00B9-4E9A-B2FA-A4050A3D688C}" destId="{AD8D111A-65A2-4E7A-9C3C-BAEAD3A10596}" srcOrd="0" destOrd="0" presId="urn:microsoft.com/office/officeart/2005/8/layout/default"/>
    <dgm:cxn modelId="{CDEF5253-3218-4825-B91F-E60FE4C927E5}" srcId="{9777AEFB-DF69-4B58-B33B-ADDA52035BDC}" destId="{CC356791-6540-421C-A38A-CAA4F2EE6C05}" srcOrd="5" destOrd="0" parTransId="{94C1A80C-BF88-47C1-A8D8-9EBC140D1BA3}" sibTransId="{A98B7D6B-6377-446C-85AC-DC16DA8E5A4D}"/>
    <dgm:cxn modelId="{E2785B79-E050-4B7E-92A8-2B16ECFCF02D}" type="presOf" srcId="{6B5D672A-42B0-4FB3-A146-ED477BB9D3D3}" destId="{05711574-4638-404F-82E3-C225474D964E}" srcOrd="0" destOrd="0" presId="urn:microsoft.com/office/officeart/2005/8/layout/default"/>
    <dgm:cxn modelId="{F6FD447B-83FD-46A5-AA59-24F6D2B3AAF9}" type="presOf" srcId="{CC356791-6540-421C-A38A-CAA4F2EE6C05}" destId="{B3ABC7B5-3846-489A-9081-738904C5CCC7}" srcOrd="0" destOrd="0" presId="urn:microsoft.com/office/officeart/2005/8/layout/default"/>
    <dgm:cxn modelId="{A137B287-195D-4C81-8E0C-AECAC4C56D90}" srcId="{9777AEFB-DF69-4B58-B33B-ADDA52035BDC}" destId="{CA0946D8-D462-4CF4-9E44-6A36D1BB0E46}" srcOrd="1" destOrd="0" parTransId="{325B049E-96FB-49BF-8F37-093E32910982}" sibTransId="{B0193606-2AD7-475A-80A1-E36E5F268193}"/>
    <dgm:cxn modelId="{F37AB18D-6661-49AB-B567-6F7D8246E7B6}" srcId="{9777AEFB-DF69-4B58-B33B-ADDA52035BDC}" destId="{1CC0FF56-677F-4E5E-9770-D956DABC4140}" srcOrd="7" destOrd="0" parTransId="{384EC0BB-CFED-4AB7-A189-E51AE5BA4808}" sibTransId="{183EBD78-F7D5-4CC1-9B81-1A575CCA8B6F}"/>
    <dgm:cxn modelId="{05E3B2B0-4BDA-4504-9ED5-BBAC885451CB}" type="presOf" srcId="{468DF889-CDC4-454E-A0DA-F81F0683F980}" destId="{16F5B316-BF89-4324-855F-506730A6B2C8}" srcOrd="0" destOrd="0" presId="urn:microsoft.com/office/officeart/2005/8/layout/default"/>
    <dgm:cxn modelId="{23FF69B2-F5D2-42F4-AD4E-6E6D7C1414F8}" type="presOf" srcId="{CA0946D8-D462-4CF4-9E44-6A36D1BB0E46}" destId="{1DED64CA-2F8F-4C96-A73C-A52D32010046}" srcOrd="0" destOrd="0" presId="urn:microsoft.com/office/officeart/2005/8/layout/default"/>
    <dgm:cxn modelId="{0AF98BB4-87C2-4BDE-93BC-C0DB2956360E}" srcId="{9777AEFB-DF69-4B58-B33B-ADDA52035BDC}" destId="{6B5D672A-42B0-4FB3-A146-ED477BB9D3D3}" srcOrd="4" destOrd="0" parTransId="{A8261AE3-9495-448A-B5D2-BF39E11A9326}" sibTransId="{4CD431FE-2A39-4BB1-95CA-F134302F0C59}"/>
    <dgm:cxn modelId="{BA353BB7-13D3-4E1B-9D2F-CD584DD24D13}" srcId="{9777AEFB-DF69-4B58-B33B-ADDA52035BDC}" destId="{3EE5A748-5D74-4200-B8D0-3600021B3F9F}" srcOrd="6" destOrd="0" parTransId="{EACE56EC-A68B-4842-835A-999512CCD0AB}" sibTransId="{BE2B6A80-C58E-405D-97A1-DAB0275F0CB0}"/>
    <dgm:cxn modelId="{237EEBC4-3994-45B8-9BC5-D17484170610}" type="presOf" srcId="{3EE5A748-5D74-4200-B8D0-3600021B3F9F}" destId="{522BE372-AD08-4C82-8185-D5EE0AA2FC25}" srcOrd="0" destOrd="0" presId="urn:microsoft.com/office/officeart/2005/8/layout/default"/>
    <dgm:cxn modelId="{111E1BF7-5E59-448C-BF11-81B60748BF0D}" srcId="{9777AEFB-DF69-4B58-B33B-ADDA52035BDC}" destId="{468DF889-CDC4-454E-A0DA-F81F0683F980}" srcOrd="2" destOrd="0" parTransId="{87D53C8E-3CEA-4FA9-895B-662131DB4496}" sibTransId="{EAACABB4-0593-414D-A6F1-FE1A625FD8DE}"/>
    <dgm:cxn modelId="{290C2CFF-5955-4E12-8693-7901C5A91B5F}" type="presOf" srcId="{81AEC971-135B-471A-B421-734CC126E0C5}" destId="{F600E840-637B-4517-A6E4-DF29CE2725EF}" srcOrd="0" destOrd="0" presId="urn:microsoft.com/office/officeart/2005/8/layout/default"/>
    <dgm:cxn modelId="{AF9DD3D5-F70D-42F9-A817-42C24CABBCF1}" type="presParOf" srcId="{10EA21AE-4B60-41D5-9D0D-3611681D525C}" destId="{F600E840-637B-4517-A6E4-DF29CE2725EF}" srcOrd="0" destOrd="0" presId="urn:microsoft.com/office/officeart/2005/8/layout/default"/>
    <dgm:cxn modelId="{FEA1AE6C-247C-45BE-9A33-82B92021A568}" type="presParOf" srcId="{10EA21AE-4B60-41D5-9D0D-3611681D525C}" destId="{7ADAF580-8025-4078-8033-56E198A99805}" srcOrd="1" destOrd="0" presId="urn:microsoft.com/office/officeart/2005/8/layout/default"/>
    <dgm:cxn modelId="{0F6907DE-7D1E-461D-A507-9EA15E21BBC6}" type="presParOf" srcId="{10EA21AE-4B60-41D5-9D0D-3611681D525C}" destId="{1DED64CA-2F8F-4C96-A73C-A52D32010046}" srcOrd="2" destOrd="0" presId="urn:microsoft.com/office/officeart/2005/8/layout/default"/>
    <dgm:cxn modelId="{3ACF6013-7265-4699-8D25-1DE42B32EDA1}" type="presParOf" srcId="{10EA21AE-4B60-41D5-9D0D-3611681D525C}" destId="{B6F30CFD-1E07-4542-969B-138DF6FC0DAE}" srcOrd="3" destOrd="0" presId="urn:microsoft.com/office/officeart/2005/8/layout/default"/>
    <dgm:cxn modelId="{78D91743-37B2-43BD-9D2A-3542F2EFC175}" type="presParOf" srcId="{10EA21AE-4B60-41D5-9D0D-3611681D525C}" destId="{16F5B316-BF89-4324-855F-506730A6B2C8}" srcOrd="4" destOrd="0" presId="urn:microsoft.com/office/officeart/2005/8/layout/default"/>
    <dgm:cxn modelId="{E6C9F791-83F9-4C5B-BF85-D4491E87CB4E}" type="presParOf" srcId="{10EA21AE-4B60-41D5-9D0D-3611681D525C}" destId="{FA639C41-7D52-42D9-A7FC-B701853DF87B}" srcOrd="5" destOrd="0" presId="urn:microsoft.com/office/officeart/2005/8/layout/default"/>
    <dgm:cxn modelId="{B1E61FE2-C9F8-450F-9A76-D3A917FA2300}" type="presParOf" srcId="{10EA21AE-4B60-41D5-9D0D-3611681D525C}" destId="{AD8D111A-65A2-4E7A-9C3C-BAEAD3A10596}" srcOrd="6" destOrd="0" presId="urn:microsoft.com/office/officeart/2005/8/layout/default"/>
    <dgm:cxn modelId="{6F4C976C-D508-406A-8BD9-66BD55DEB05F}" type="presParOf" srcId="{10EA21AE-4B60-41D5-9D0D-3611681D525C}" destId="{1BF5476B-743B-4986-8670-3F38A7E79BE4}" srcOrd="7" destOrd="0" presId="urn:microsoft.com/office/officeart/2005/8/layout/default"/>
    <dgm:cxn modelId="{B1F018B6-044E-4A02-B8B7-0A6B736555B0}" type="presParOf" srcId="{10EA21AE-4B60-41D5-9D0D-3611681D525C}" destId="{05711574-4638-404F-82E3-C225474D964E}" srcOrd="8" destOrd="0" presId="urn:microsoft.com/office/officeart/2005/8/layout/default"/>
    <dgm:cxn modelId="{845D5448-52F3-4160-A0BE-818E96E462F4}" type="presParOf" srcId="{10EA21AE-4B60-41D5-9D0D-3611681D525C}" destId="{1DC1C208-857A-4994-AEA8-F3D6BF2227B6}" srcOrd="9" destOrd="0" presId="urn:microsoft.com/office/officeart/2005/8/layout/default"/>
    <dgm:cxn modelId="{0AC5C46E-B0F7-4AC4-B367-A2724EAD0A58}" type="presParOf" srcId="{10EA21AE-4B60-41D5-9D0D-3611681D525C}" destId="{B3ABC7B5-3846-489A-9081-738904C5CCC7}" srcOrd="10" destOrd="0" presId="urn:microsoft.com/office/officeart/2005/8/layout/default"/>
    <dgm:cxn modelId="{E71930F0-2E44-4145-9BBA-5BCDEAE68030}" type="presParOf" srcId="{10EA21AE-4B60-41D5-9D0D-3611681D525C}" destId="{7CCE4094-C804-4F19-B5F2-9B59155D838E}" srcOrd="11" destOrd="0" presId="urn:microsoft.com/office/officeart/2005/8/layout/default"/>
    <dgm:cxn modelId="{80306B6B-8E92-4C58-A0EC-28B3AA9FD556}" type="presParOf" srcId="{10EA21AE-4B60-41D5-9D0D-3611681D525C}" destId="{522BE372-AD08-4C82-8185-D5EE0AA2FC25}" srcOrd="12" destOrd="0" presId="urn:microsoft.com/office/officeart/2005/8/layout/default"/>
    <dgm:cxn modelId="{4A2040C1-E6E2-479A-8FD2-F02C94064DCA}" type="presParOf" srcId="{10EA21AE-4B60-41D5-9D0D-3611681D525C}" destId="{19D01768-CE96-4BDA-BE97-0DEDF69CD003}" srcOrd="13" destOrd="0" presId="urn:microsoft.com/office/officeart/2005/8/layout/default"/>
    <dgm:cxn modelId="{723F72DC-8994-4C5E-BAE3-D8F60A1FD51B}" type="presParOf" srcId="{10EA21AE-4B60-41D5-9D0D-3611681D525C}" destId="{89A60651-3DD7-48A1-BA2A-D74B49A93EE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8F965A-B97E-4AA5-A619-A5B2EFAE739A}"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NZ"/>
        </a:p>
      </dgm:t>
    </dgm:pt>
    <dgm:pt modelId="{7DE39C9E-D931-4170-80C4-3982FF5707F8}">
      <dgm:prSet phldrT="[Text]"/>
      <dgm:spPr/>
      <dgm:t>
        <a:bodyPr/>
        <a:lstStyle/>
        <a:p>
          <a:r>
            <a:rPr lang="en-NZ" b="1">
              <a:solidFill>
                <a:schemeClr val="bg1"/>
              </a:solidFill>
            </a:rPr>
            <a:t>What we hoped for</a:t>
          </a:r>
          <a:endParaRPr lang="en-NZ">
            <a:solidFill>
              <a:schemeClr val="bg1"/>
            </a:solidFill>
          </a:endParaRPr>
        </a:p>
      </dgm:t>
    </dgm:pt>
    <dgm:pt modelId="{14DEC13E-0C04-424E-8FCF-D99024F9E42B}" type="parTrans" cxnId="{ECBC7446-3EA6-4A18-A7D3-F1FB49B534A3}">
      <dgm:prSet/>
      <dgm:spPr/>
      <dgm:t>
        <a:bodyPr/>
        <a:lstStyle/>
        <a:p>
          <a:endParaRPr lang="en-NZ"/>
        </a:p>
      </dgm:t>
    </dgm:pt>
    <dgm:pt modelId="{2EC26339-09EC-47C1-A754-F3AFDC11065D}" type="sibTrans" cxnId="{ECBC7446-3EA6-4A18-A7D3-F1FB49B534A3}">
      <dgm:prSet/>
      <dgm:spPr/>
      <dgm:t>
        <a:bodyPr/>
        <a:lstStyle/>
        <a:p>
          <a:endParaRPr lang="en-NZ"/>
        </a:p>
      </dgm:t>
    </dgm:pt>
    <dgm:pt modelId="{0F6BA01C-D348-4C10-9AE4-80357C2CA1E0}">
      <dgm:prSet phldrT="[Text]"/>
      <dgm:spPr/>
      <dgm:t>
        <a:bodyPr/>
        <a:lstStyle/>
        <a:p>
          <a:pPr>
            <a:buFont typeface="Arial" panose="020B0604020202020204" pitchFamily="34" charset="0"/>
            <a:buNone/>
          </a:pPr>
          <a:r>
            <a:rPr lang="en-NZ">
              <a:solidFill>
                <a:schemeClr val="bg1"/>
              </a:solidFill>
            </a:rPr>
            <a:t>To increase </a:t>
          </a:r>
          <a:r>
            <a:rPr lang="en-GB">
              <a:solidFill>
                <a:schemeClr val="bg1"/>
              </a:solidFill>
            </a:rPr>
            <a:t>incentives for EDBs to be more innovative; and</a:t>
          </a:r>
          <a:endParaRPr lang="en-NZ">
            <a:solidFill>
              <a:schemeClr val="bg1"/>
            </a:solidFill>
          </a:endParaRPr>
        </a:p>
      </dgm:t>
    </dgm:pt>
    <dgm:pt modelId="{6D14CF59-06A0-4C02-A9D9-51D38FC69D32}" type="parTrans" cxnId="{AC258DC5-7E16-4EA0-BDAA-02D477AECAB7}">
      <dgm:prSet/>
      <dgm:spPr/>
      <dgm:t>
        <a:bodyPr/>
        <a:lstStyle/>
        <a:p>
          <a:endParaRPr lang="en-NZ"/>
        </a:p>
      </dgm:t>
    </dgm:pt>
    <dgm:pt modelId="{16787C60-07D0-46D5-920B-0B6BE8FDE297}" type="sibTrans" cxnId="{AC258DC5-7E16-4EA0-BDAA-02D477AECAB7}">
      <dgm:prSet/>
      <dgm:spPr/>
      <dgm:t>
        <a:bodyPr/>
        <a:lstStyle/>
        <a:p>
          <a:endParaRPr lang="en-NZ"/>
        </a:p>
      </dgm:t>
    </dgm:pt>
    <dgm:pt modelId="{17EB1A40-179D-458E-8B26-CCC356357681}">
      <dgm:prSet phldrT="[Text]"/>
      <dgm:spPr/>
      <dgm:t>
        <a:bodyPr/>
        <a:lstStyle/>
        <a:p>
          <a:r>
            <a:rPr lang="en-NZ" b="1">
              <a:solidFill>
                <a:schemeClr val="bg1"/>
              </a:solidFill>
            </a:rPr>
            <a:t>What happened</a:t>
          </a:r>
          <a:endParaRPr lang="en-NZ">
            <a:solidFill>
              <a:schemeClr val="bg1"/>
            </a:solidFill>
          </a:endParaRPr>
        </a:p>
      </dgm:t>
    </dgm:pt>
    <dgm:pt modelId="{4E7AE222-31B3-4BB9-A29B-1CEB98615FEC}" type="parTrans" cxnId="{9A6BB98F-5FA9-4A3B-B69C-515DC31EDF21}">
      <dgm:prSet/>
      <dgm:spPr/>
      <dgm:t>
        <a:bodyPr/>
        <a:lstStyle/>
        <a:p>
          <a:endParaRPr lang="en-NZ"/>
        </a:p>
      </dgm:t>
    </dgm:pt>
    <dgm:pt modelId="{17425423-C0F0-4BA2-B704-0273AFC1B8E3}" type="sibTrans" cxnId="{9A6BB98F-5FA9-4A3B-B69C-515DC31EDF21}">
      <dgm:prSet/>
      <dgm:spPr/>
      <dgm:t>
        <a:bodyPr/>
        <a:lstStyle/>
        <a:p>
          <a:endParaRPr lang="en-NZ"/>
        </a:p>
      </dgm:t>
    </dgm:pt>
    <dgm:pt modelId="{D378B255-54C5-4AF8-B910-B648A3BA9F3E}">
      <dgm:prSet phldrT="[Text]"/>
      <dgm:spPr/>
      <dgm:t>
        <a:bodyPr/>
        <a:lstStyle/>
        <a:p>
          <a:pPr>
            <a:buFont typeface="Arial" panose="020B0604020202020204" pitchFamily="34" charset="0"/>
            <a:buChar char="•"/>
          </a:pPr>
          <a:r>
            <a:rPr lang="en-NZ">
              <a:solidFill>
                <a:schemeClr val="bg1"/>
              </a:solidFill>
            </a:rPr>
            <a:t>We received two IPA applications: Orion (declined) and Vector (approved)</a:t>
          </a:r>
        </a:p>
      </dgm:t>
    </dgm:pt>
    <dgm:pt modelId="{2EF68B68-E29E-4BDD-8A15-19071CFBE3CE}" type="parTrans" cxnId="{29E8C841-EA88-44D3-94FF-9C05A1D2EC01}">
      <dgm:prSet/>
      <dgm:spPr/>
      <dgm:t>
        <a:bodyPr/>
        <a:lstStyle/>
        <a:p>
          <a:endParaRPr lang="en-NZ"/>
        </a:p>
      </dgm:t>
    </dgm:pt>
    <dgm:pt modelId="{55AC50A2-1874-432E-9B06-F45AF5981AC9}" type="sibTrans" cxnId="{29E8C841-EA88-44D3-94FF-9C05A1D2EC01}">
      <dgm:prSet/>
      <dgm:spPr/>
      <dgm:t>
        <a:bodyPr/>
        <a:lstStyle/>
        <a:p>
          <a:endParaRPr lang="en-NZ"/>
        </a:p>
      </dgm:t>
    </dgm:pt>
    <dgm:pt modelId="{D4921E0E-FE68-4130-A191-542BE130128B}">
      <dgm:prSet phldrT="[Text]"/>
      <dgm:spPr/>
      <dgm:t>
        <a:bodyPr/>
        <a:lstStyle/>
        <a:p>
          <a:r>
            <a:rPr lang="en-NZ" b="1">
              <a:solidFill>
                <a:schemeClr val="bg1"/>
              </a:solidFill>
            </a:rPr>
            <a:t>What we learnt</a:t>
          </a:r>
          <a:endParaRPr lang="en-NZ">
            <a:solidFill>
              <a:schemeClr val="bg1"/>
            </a:solidFill>
          </a:endParaRPr>
        </a:p>
      </dgm:t>
    </dgm:pt>
    <dgm:pt modelId="{9D0E4D41-DADE-445E-8850-EF005BCB0DC4}" type="parTrans" cxnId="{6449E9A7-F940-44F7-A15E-B23971E99866}">
      <dgm:prSet/>
      <dgm:spPr/>
      <dgm:t>
        <a:bodyPr/>
        <a:lstStyle/>
        <a:p>
          <a:endParaRPr lang="en-NZ"/>
        </a:p>
      </dgm:t>
    </dgm:pt>
    <dgm:pt modelId="{501EAAA3-1376-4C54-9530-7710ADAB4028}" type="sibTrans" cxnId="{6449E9A7-F940-44F7-A15E-B23971E99866}">
      <dgm:prSet/>
      <dgm:spPr/>
      <dgm:t>
        <a:bodyPr/>
        <a:lstStyle/>
        <a:p>
          <a:endParaRPr lang="en-NZ"/>
        </a:p>
      </dgm:t>
    </dgm:pt>
    <dgm:pt modelId="{76934588-3AB3-4349-8122-B200B82EB0FC}">
      <dgm:prSet phldrT="[Text]"/>
      <dgm:spPr/>
      <dgm:t>
        <a:bodyPr/>
        <a:lstStyle/>
        <a:p>
          <a:pPr rtl="0">
            <a:buFont typeface="Arial" panose="020B0604020202020204" pitchFamily="34" charset="0"/>
            <a:buChar char="•"/>
          </a:pPr>
          <a:r>
            <a:rPr lang="en-NZ" b="1" i="0">
              <a:solidFill>
                <a:schemeClr val="bg1"/>
              </a:solidFill>
            </a:rPr>
            <a:t>Definitions can be a barrier: </a:t>
          </a:r>
          <a:r>
            <a:rPr lang="en-NZ">
              <a:solidFill>
                <a:schemeClr val="bg1"/>
              </a:solidFill>
            </a:rPr>
            <a:t>the regime should incentivise many kinds of solutions</a:t>
          </a:r>
          <a:r>
            <a:rPr lang="en-NZ">
              <a:solidFill>
                <a:schemeClr val="bg1"/>
              </a:solidFill>
              <a:latin typeface="Calibri"/>
            </a:rPr>
            <a:t> and not be limited to "innovation"</a:t>
          </a:r>
          <a:endParaRPr lang="en-NZ">
            <a:solidFill>
              <a:schemeClr val="bg1"/>
            </a:solidFill>
          </a:endParaRPr>
        </a:p>
      </dgm:t>
    </dgm:pt>
    <dgm:pt modelId="{8E17A7F1-FB14-4D3B-BB82-D01D156D44DC}" type="parTrans" cxnId="{EFC45CAD-41A4-4A25-A56D-53373BEADD86}">
      <dgm:prSet/>
      <dgm:spPr/>
      <dgm:t>
        <a:bodyPr/>
        <a:lstStyle/>
        <a:p>
          <a:endParaRPr lang="en-NZ"/>
        </a:p>
      </dgm:t>
    </dgm:pt>
    <dgm:pt modelId="{E14F064D-D657-40CF-9040-CB3FFF878DE5}" type="sibTrans" cxnId="{EFC45CAD-41A4-4A25-A56D-53373BEADD86}">
      <dgm:prSet/>
      <dgm:spPr/>
      <dgm:t>
        <a:bodyPr/>
        <a:lstStyle/>
        <a:p>
          <a:endParaRPr lang="en-NZ"/>
        </a:p>
      </dgm:t>
    </dgm:pt>
    <dgm:pt modelId="{EAB98648-91BE-4B4F-AFD5-8BD59427717C}">
      <dgm:prSet/>
      <dgm:spPr/>
      <dgm:t>
        <a:bodyPr/>
        <a:lstStyle/>
        <a:p>
          <a:r>
            <a:rPr lang="en-GB">
              <a:solidFill>
                <a:schemeClr val="bg1"/>
              </a:solidFill>
            </a:rPr>
            <a:t>To encourage more expenditure on innovative projects that would promote long-term benefits for consumers</a:t>
          </a:r>
          <a:endParaRPr lang="en-NZ">
            <a:solidFill>
              <a:schemeClr val="bg1"/>
            </a:solidFill>
          </a:endParaRPr>
        </a:p>
      </dgm:t>
    </dgm:pt>
    <dgm:pt modelId="{D8E293E2-B65B-42DE-998A-F2D4146E5240}" type="parTrans" cxnId="{38AD902D-FCF1-4676-87AA-EA42101F5669}">
      <dgm:prSet/>
      <dgm:spPr/>
      <dgm:t>
        <a:bodyPr/>
        <a:lstStyle/>
        <a:p>
          <a:endParaRPr lang="en-NZ"/>
        </a:p>
      </dgm:t>
    </dgm:pt>
    <dgm:pt modelId="{995D8B27-422A-4A75-9341-DD5A9FAA739F}" type="sibTrans" cxnId="{38AD902D-FCF1-4676-87AA-EA42101F5669}">
      <dgm:prSet/>
      <dgm:spPr/>
      <dgm:t>
        <a:bodyPr/>
        <a:lstStyle/>
        <a:p>
          <a:endParaRPr lang="en-NZ"/>
        </a:p>
      </dgm:t>
    </dgm:pt>
    <dgm:pt modelId="{26D8FD7D-6067-407D-823A-C1FE17AF0775}">
      <dgm:prSet/>
      <dgm:spPr/>
      <dgm:t>
        <a:bodyPr/>
        <a:lstStyle/>
        <a:p>
          <a:pPr rtl="0"/>
          <a:r>
            <a:rPr lang="en-NZ">
              <a:solidFill>
                <a:schemeClr val="bg1"/>
              </a:solidFill>
            </a:rPr>
            <a:t>We heard EDBs did not apply for more IPA funding due to narrow eligibility criteria,</a:t>
          </a:r>
          <a:r>
            <a:rPr lang="en-NZ">
              <a:solidFill>
                <a:schemeClr val="bg1"/>
              </a:solidFill>
              <a:latin typeface="Calibri"/>
            </a:rPr>
            <a:t> ex-ante</a:t>
          </a:r>
          <a:r>
            <a:rPr lang="en-NZ">
              <a:solidFill>
                <a:schemeClr val="bg1"/>
              </a:solidFill>
            </a:rPr>
            <a:t> </a:t>
          </a:r>
          <a:r>
            <a:rPr lang="en-NZ">
              <a:solidFill>
                <a:schemeClr val="bg1"/>
              </a:solidFill>
              <a:latin typeface="Calibri"/>
            </a:rPr>
            <a:t>engineering report, </a:t>
          </a:r>
          <a:r>
            <a:rPr lang="en-NZ">
              <a:solidFill>
                <a:schemeClr val="bg1"/>
              </a:solidFill>
            </a:rPr>
            <a:t>uncertainty of success and </a:t>
          </a:r>
          <a:r>
            <a:rPr lang="en-NZ">
              <a:solidFill>
                <a:schemeClr val="bg1"/>
              </a:solidFill>
              <a:latin typeface="Calibri"/>
            </a:rPr>
            <a:t>concerns about </a:t>
          </a:r>
          <a:r>
            <a:rPr lang="en-NZ">
              <a:solidFill>
                <a:schemeClr val="bg1"/>
              </a:solidFill>
            </a:rPr>
            <a:t>processing times</a:t>
          </a:r>
          <a:r>
            <a:rPr lang="en-NZ">
              <a:solidFill>
                <a:schemeClr val="bg1"/>
              </a:solidFill>
              <a:latin typeface="Calibri"/>
            </a:rPr>
            <a:t> </a:t>
          </a:r>
          <a:endParaRPr lang="en-NZ">
            <a:solidFill>
              <a:schemeClr val="bg1"/>
            </a:solidFill>
          </a:endParaRPr>
        </a:p>
      </dgm:t>
    </dgm:pt>
    <dgm:pt modelId="{A70971A3-EFC9-4276-923A-B9FE3B88444E}" type="parTrans" cxnId="{A07074B0-43AD-4EAB-B320-DAB04BC4E1C6}">
      <dgm:prSet/>
      <dgm:spPr/>
      <dgm:t>
        <a:bodyPr/>
        <a:lstStyle/>
        <a:p>
          <a:endParaRPr lang="en-NZ"/>
        </a:p>
      </dgm:t>
    </dgm:pt>
    <dgm:pt modelId="{C589BE96-F522-4851-98B9-D8AC92FD120A}" type="sibTrans" cxnId="{A07074B0-43AD-4EAB-B320-DAB04BC4E1C6}">
      <dgm:prSet/>
      <dgm:spPr/>
      <dgm:t>
        <a:bodyPr/>
        <a:lstStyle/>
        <a:p>
          <a:endParaRPr lang="en-NZ"/>
        </a:p>
      </dgm:t>
    </dgm:pt>
    <dgm:pt modelId="{E9C51812-F594-4565-B238-E0414D15BCC0}">
      <dgm:prSet/>
      <dgm:spPr/>
      <dgm:t>
        <a:bodyPr/>
        <a:lstStyle/>
        <a:p>
          <a:pPr rtl="0"/>
          <a:r>
            <a:rPr lang="en-NZ">
              <a:solidFill>
                <a:schemeClr val="bg1"/>
              </a:solidFill>
              <a:latin typeface="Calibri"/>
            </a:rPr>
            <a:t>Changing the requirement for an ex-ante engineering report has led to more interest - we</a:t>
          </a:r>
          <a:r>
            <a:rPr lang="en-NZ">
              <a:solidFill>
                <a:schemeClr val="bg1"/>
              </a:solidFill>
            </a:rPr>
            <a:t> may receive further IPA applications under the DPP3</a:t>
          </a:r>
        </a:p>
      </dgm:t>
    </dgm:pt>
    <dgm:pt modelId="{BEDCC875-2065-4EE0-BB6C-73A7EE236BC5}" type="parTrans" cxnId="{EAE1A416-EE5B-435A-B988-A66CF1D44520}">
      <dgm:prSet/>
      <dgm:spPr/>
      <dgm:t>
        <a:bodyPr/>
        <a:lstStyle/>
        <a:p>
          <a:endParaRPr lang="en-NZ"/>
        </a:p>
      </dgm:t>
    </dgm:pt>
    <dgm:pt modelId="{A41AEECD-BD3C-4F7D-83C8-31AC4EE65AA5}" type="sibTrans" cxnId="{EAE1A416-EE5B-435A-B988-A66CF1D44520}">
      <dgm:prSet/>
      <dgm:spPr/>
      <dgm:t>
        <a:bodyPr/>
        <a:lstStyle/>
        <a:p>
          <a:endParaRPr lang="en-NZ"/>
        </a:p>
      </dgm:t>
    </dgm:pt>
    <dgm:pt modelId="{DBB31C7A-0C4A-4173-84BB-7EC72D4BA7B7}">
      <dgm:prSet/>
      <dgm:spPr/>
      <dgm:t>
        <a:bodyPr/>
        <a:lstStyle/>
        <a:p>
          <a:pPr rtl="0"/>
          <a:r>
            <a:rPr lang="en-NZ" b="1" i="0">
              <a:solidFill>
                <a:schemeClr val="bg1"/>
              </a:solidFill>
            </a:rPr>
            <a:t>The amount of money matters: </a:t>
          </a:r>
          <a:r>
            <a:rPr lang="en-NZ">
              <a:solidFill>
                <a:schemeClr val="bg1"/>
              </a:solidFill>
            </a:rPr>
            <a:t>the IPA </a:t>
          </a:r>
          <a:r>
            <a:rPr lang="en-NZ">
              <a:solidFill>
                <a:schemeClr val="bg1"/>
              </a:solidFill>
              <a:latin typeface="Calibri"/>
            </a:rPr>
            <a:t>was a relatively small funding source</a:t>
          </a:r>
          <a:endParaRPr lang="en-NZ">
            <a:solidFill>
              <a:schemeClr val="bg1"/>
            </a:solidFill>
          </a:endParaRPr>
        </a:p>
      </dgm:t>
    </dgm:pt>
    <dgm:pt modelId="{F5670276-9EC2-4B64-97CF-F85197BCC61D}" type="parTrans" cxnId="{AC09645C-E15E-4A7C-9B36-B2B57AD6730B}">
      <dgm:prSet/>
      <dgm:spPr/>
      <dgm:t>
        <a:bodyPr/>
        <a:lstStyle/>
        <a:p>
          <a:endParaRPr lang="en-NZ"/>
        </a:p>
      </dgm:t>
    </dgm:pt>
    <dgm:pt modelId="{16DBBBAB-E80E-4336-A9A3-5B6EF1675B47}" type="sibTrans" cxnId="{AC09645C-E15E-4A7C-9B36-B2B57AD6730B}">
      <dgm:prSet/>
      <dgm:spPr/>
      <dgm:t>
        <a:bodyPr/>
        <a:lstStyle/>
        <a:p>
          <a:endParaRPr lang="en-NZ"/>
        </a:p>
      </dgm:t>
    </dgm:pt>
    <dgm:pt modelId="{CE28829A-AEA6-4D55-A0E7-AB28B297477B}">
      <dgm:prSet/>
      <dgm:spPr/>
      <dgm:t>
        <a:bodyPr/>
        <a:lstStyle/>
        <a:p>
          <a:pPr rtl="0"/>
          <a:r>
            <a:rPr lang="en-NZ" b="1" i="0">
              <a:solidFill>
                <a:schemeClr val="bg1"/>
              </a:solidFill>
            </a:rPr>
            <a:t>Innovation occurs outside the IPA: </a:t>
          </a:r>
          <a:r>
            <a:rPr lang="en-NZ">
              <a:solidFill>
                <a:schemeClr val="bg1"/>
              </a:solidFill>
            </a:rPr>
            <a:t>EDBs are willing to trial new innovative projects using their opex and capex allowances</a:t>
          </a:r>
          <a:r>
            <a:rPr lang="en-NZ">
              <a:solidFill>
                <a:schemeClr val="bg1"/>
              </a:solidFill>
              <a:latin typeface="Calibri"/>
            </a:rPr>
            <a:t> </a:t>
          </a:r>
          <a:endParaRPr lang="en-NZ">
            <a:solidFill>
              <a:schemeClr val="bg1"/>
            </a:solidFill>
          </a:endParaRPr>
        </a:p>
      </dgm:t>
    </dgm:pt>
    <dgm:pt modelId="{F147393B-6CCB-4EDC-889B-0B2C86EC2FF4}" type="parTrans" cxnId="{002CFCBC-2C63-4A25-AD42-4D32DD01FA79}">
      <dgm:prSet/>
      <dgm:spPr/>
      <dgm:t>
        <a:bodyPr/>
        <a:lstStyle/>
        <a:p>
          <a:endParaRPr lang="en-NZ"/>
        </a:p>
      </dgm:t>
    </dgm:pt>
    <dgm:pt modelId="{324B9FE7-2E9C-4D95-96A9-1823621C6313}" type="sibTrans" cxnId="{002CFCBC-2C63-4A25-AD42-4D32DD01FA79}">
      <dgm:prSet/>
      <dgm:spPr/>
      <dgm:t>
        <a:bodyPr/>
        <a:lstStyle/>
        <a:p>
          <a:endParaRPr lang="en-NZ"/>
        </a:p>
      </dgm:t>
    </dgm:pt>
    <dgm:pt modelId="{DB7E679B-EDFE-4C8B-8909-80FDB323FECA}" type="pres">
      <dgm:prSet presAssocID="{898F965A-B97E-4AA5-A619-A5B2EFAE739A}" presName="Name0" presStyleCnt="0">
        <dgm:presLayoutVars>
          <dgm:dir/>
          <dgm:animLvl val="lvl"/>
          <dgm:resizeHandles val="exact"/>
        </dgm:presLayoutVars>
      </dgm:prSet>
      <dgm:spPr/>
    </dgm:pt>
    <dgm:pt modelId="{D1FE3009-D105-4B5A-B191-5EAAE3787A17}" type="pres">
      <dgm:prSet presAssocID="{7DE39C9E-D931-4170-80C4-3982FF5707F8}" presName="compositeNode" presStyleCnt="0">
        <dgm:presLayoutVars>
          <dgm:bulletEnabled val="1"/>
        </dgm:presLayoutVars>
      </dgm:prSet>
      <dgm:spPr/>
    </dgm:pt>
    <dgm:pt modelId="{BA2EAAB4-F583-44C8-B331-E23E549182A5}" type="pres">
      <dgm:prSet presAssocID="{7DE39C9E-D931-4170-80C4-3982FF5707F8}" presName="bgRect" presStyleLbl="node1" presStyleIdx="0" presStyleCnt="3"/>
      <dgm:spPr/>
    </dgm:pt>
    <dgm:pt modelId="{628D7AA7-A4D9-40CB-A2AB-8A41EB1F26A1}" type="pres">
      <dgm:prSet presAssocID="{7DE39C9E-D931-4170-80C4-3982FF5707F8}" presName="parentNode" presStyleLbl="node1" presStyleIdx="0" presStyleCnt="3">
        <dgm:presLayoutVars>
          <dgm:chMax val="0"/>
          <dgm:bulletEnabled val="1"/>
        </dgm:presLayoutVars>
      </dgm:prSet>
      <dgm:spPr/>
    </dgm:pt>
    <dgm:pt modelId="{30F4DB69-49A4-49BC-B540-0F9DAFA36CF6}" type="pres">
      <dgm:prSet presAssocID="{7DE39C9E-D931-4170-80C4-3982FF5707F8}" presName="childNode" presStyleLbl="node1" presStyleIdx="0" presStyleCnt="3">
        <dgm:presLayoutVars>
          <dgm:bulletEnabled val="1"/>
        </dgm:presLayoutVars>
      </dgm:prSet>
      <dgm:spPr/>
    </dgm:pt>
    <dgm:pt modelId="{8B2DFC75-D3AF-49A0-B20A-F020DFA4E047}" type="pres">
      <dgm:prSet presAssocID="{2EC26339-09EC-47C1-A754-F3AFDC11065D}" presName="hSp" presStyleCnt="0"/>
      <dgm:spPr/>
    </dgm:pt>
    <dgm:pt modelId="{AD8FED3D-3352-475C-A9D8-4E3BA565253C}" type="pres">
      <dgm:prSet presAssocID="{2EC26339-09EC-47C1-A754-F3AFDC11065D}" presName="vProcSp" presStyleCnt="0"/>
      <dgm:spPr/>
    </dgm:pt>
    <dgm:pt modelId="{E7C0E90B-6225-4FE0-A02B-5C2840F62293}" type="pres">
      <dgm:prSet presAssocID="{2EC26339-09EC-47C1-A754-F3AFDC11065D}" presName="vSp1" presStyleCnt="0"/>
      <dgm:spPr/>
    </dgm:pt>
    <dgm:pt modelId="{45F3D7DE-B426-42D5-858E-866C4C06A745}" type="pres">
      <dgm:prSet presAssocID="{2EC26339-09EC-47C1-A754-F3AFDC11065D}" presName="simulatedConn" presStyleLbl="solidFgAcc1" presStyleIdx="0" presStyleCnt="2"/>
      <dgm:spPr/>
    </dgm:pt>
    <dgm:pt modelId="{ED7EF49B-5A7C-43DE-96C8-63028C6F79A2}" type="pres">
      <dgm:prSet presAssocID="{2EC26339-09EC-47C1-A754-F3AFDC11065D}" presName="vSp2" presStyleCnt="0"/>
      <dgm:spPr/>
    </dgm:pt>
    <dgm:pt modelId="{4693F84A-9D47-4E37-A169-758CB6A4E661}" type="pres">
      <dgm:prSet presAssocID="{2EC26339-09EC-47C1-A754-F3AFDC11065D}" presName="sibTrans" presStyleCnt="0"/>
      <dgm:spPr/>
    </dgm:pt>
    <dgm:pt modelId="{EACC49D2-B192-457A-803B-B8890FAAC034}" type="pres">
      <dgm:prSet presAssocID="{17EB1A40-179D-458E-8B26-CCC356357681}" presName="compositeNode" presStyleCnt="0">
        <dgm:presLayoutVars>
          <dgm:bulletEnabled val="1"/>
        </dgm:presLayoutVars>
      </dgm:prSet>
      <dgm:spPr/>
    </dgm:pt>
    <dgm:pt modelId="{0847B06C-E884-4072-A0EB-3053576EDC53}" type="pres">
      <dgm:prSet presAssocID="{17EB1A40-179D-458E-8B26-CCC356357681}" presName="bgRect" presStyleLbl="node1" presStyleIdx="1" presStyleCnt="3"/>
      <dgm:spPr/>
    </dgm:pt>
    <dgm:pt modelId="{D7F59694-D332-425E-BF97-664167D87EEB}" type="pres">
      <dgm:prSet presAssocID="{17EB1A40-179D-458E-8B26-CCC356357681}" presName="parentNode" presStyleLbl="node1" presStyleIdx="1" presStyleCnt="3">
        <dgm:presLayoutVars>
          <dgm:chMax val="0"/>
          <dgm:bulletEnabled val="1"/>
        </dgm:presLayoutVars>
      </dgm:prSet>
      <dgm:spPr/>
    </dgm:pt>
    <dgm:pt modelId="{06C76BEA-DE83-43B7-A4B7-78E1C196C89E}" type="pres">
      <dgm:prSet presAssocID="{17EB1A40-179D-458E-8B26-CCC356357681}" presName="childNode" presStyleLbl="node1" presStyleIdx="1" presStyleCnt="3">
        <dgm:presLayoutVars>
          <dgm:bulletEnabled val="1"/>
        </dgm:presLayoutVars>
      </dgm:prSet>
      <dgm:spPr/>
    </dgm:pt>
    <dgm:pt modelId="{C9B7FE95-7B0A-4EC6-9F2E-D6BC6819B944}" type="pres">
      <dgm:prSet presAssocID="{17425423-C0F0-4BA2-B704-0273AFC1B8E3}" presName="hSp" presStyleCnt="0"/>
      <dgm:spPr/>
    </dgm:pt>
    <dgm:pt modelId="{7DFD3A85-C1D9-436E-920B-BDE2926E1A97}" type="pres">
      <dgm:prSet presAssocID="{17425423-C0F0-4BA2-B704-0273AFC1B8E3}" presName="vProcSp" presStyleCnt="0"/>
      <dgm:spPr/>
    </dgm:pt>
    <dgm:pt modelId="{CFE4FE55-5101-4D36-9F45-D1744AA32655}" type="pres">
      <dgm:prSet presAssocID="{17425423-C0F0-4BA2-B704-0273AFC1B8E3}" presName="vSp1" presStyleCnt="0"/>
      <dgm:spPr/>
    </dgm:pt>
    <dgm:pt modelId="{9C439238-A2CC-4575-A6A5-0268F123B911}" type="pres">
      <dgm:prSet presAssocID="{17425423-C0F0-4BA2-B704-0273AFC1B8E3}" presName="simulatedConn" presStyleLbl="solidFgAcc1" presStyleIdx="1" presStyleCnt="2"/>
      <dgm:spPr/>
    </dgm:pt>
    <dgm:pt modelId="{00EE2649-5F4F-4F6E-8F1E-1502BD01F3B0}" type="pres">
      <dgm:prSet presAssocID="{17425423-C0F0-4BA2-B704-0273AFC1B8E3}" presName="vSp2" presStyleCnt="0"/>
      <dgm:spPr/>
    </dgm:pt>
    <dgm:pt modelId="{654F6A63-6368-4D40-BBDF-B1DA8222D146}" type="pres">
      <dgm:prSet presAssocID="{17425423-C0F0-4BA2-B704-0273AFC1B8E3}" presName="sibTrans" presStyleCnt="0"/>
      <dgm:spPr/>
    </dgm:pt>
    <dgm:pt modelId="{E229E1B2-CF87-4479-9735-E9925080E6ED}" type="pres">
      <dgm:prSet presAssocID="{D4921E0E-FE68-4130-A191-542BE130128B}" presName="compositeNode" presStyleCnt="0">
        <dgm:presLayoutVars>
          <dgm:bulletEnabled val="1"/>
        </dgm:presLayoutVars>
      </dgm:prSet>
      <dgm:spPr/>
    </dgm:pt>
    <dgm:pt modelId="{A3EB049B-C2C7-475C-8521-3AD2B1B99BBA}" type="pres">
      <dgm:prSet presAssocID="{D4921E0E-FE68-4130-A191-542BE130128B}" presName="bgRect" presStyleLbl="node1" presStyleIdx="2" presStyleCnt="3"/>
      <dgm:spPr/>
    </dgm:pt>
    <dgm:pt modelId="{D7B0DF3D-19F7-499C-9365-9991E49242E3}" type="pres">
      <dgm:prSet presAssocID="{D4921E0E-FE68-4130-A191-542BE130128B}" presName="parentNode" presStyleLbl="node1" presStyleIdx="2" presStyleCnt="3">
        <dgm:presLayoutVars>
          <dgm:chMax val="0"/>
          <dgm:bulletEnabled val="1"/>
        </dgm:presLayoutVars>
      </dgm:prSet>
      <dgm:spPr/>
    </dgm:pt>
    <dgm:pt modelId="{4953A465-9F3D-4774-A6BD-B571665866D3}" type="pres">
      <dgm:prSet presAssocID="{D4921E0E-FE68-4130-A191-542BE130128B}" presName="childNode" presStyleLbl="node1" presStyleIdx="2" presStyleCnt="3">
        <dgm:presLayoutVars>
          <dgm:bulletEnabled val="1"/>
        </dgm:presLayoutVars>
      </dgm:prSet>
      <dgm:spPr/>
    </dgm:pt>
  </dgm:ptLst>
  <dgm:cxnLst>
    <dgm:cxn modelId="{4FFCFE07-A44A-4A20-830B-C26E6C0A52A7}" type="presOf" srcId="{DBB31C7A-0C4A-4173-84BB-7EC72D4BA7B7}" destId="{4953A465-9F3D-4774-A6BD-B571665866D3}" srcOrd="0" destOrd="1" presId="urn:microsoft.com/office/officeart/2005/8/layout/hProcess7"/>
    <dgm:cxn modelId="{EAE1A416-EE5B-435A-B988-A66CF1D44520}" srcId="{17EB1A40-179D-458E-8B26-CCC356357681}" destId="{E9C51812-F594-4565-B238-E0414D15BCC0}" srcOrd="2" destOrd="0" parTransId="{BEDCC875-2065-4EE0-BB6C-73A7EE236BC5}" sibTransId="{A41AEECD-BD3C-4F7D-83C8-31AC4EE65AA5}"/>
    <dgm:cxn modelId="{38AD902D-FCF1-4676-87AA-EA42101F5669}" srcId="{7DE39C9E-D931-4170-80C4-3982FF5707F8}" destId="{EAB98648-91BE-4B4F-AFD5-8BD59427717C}" srcOrd="1" destOrd="0" parTransId="{D8E293E2-B65B-42DE-998A-F2D4146E5240}" sibTransId="{995D8B27-422A-4A75-9341-DD5A9FAA739F}"/>
    <dgm:cxn modelId="{489ADD2F-0ECB-4081-929B-BAF8B0074B52}" type="presOf" srcId="{7DE39C9E-D931-4170-80C4-3982FF5707F8}" destId="{628D7AA7-A4D9-40CB-A2AB-8A41EB1F26A1}" srcOrd="1" destOrd="0" presId="urn:microsoft.com/office/officeart/2005/8/layout/hProcess7"/>
    <dgm:cxn modelId="{61C15F32-DA2E-4BE7-B5A3-4E0A16E47B70}" type="presOf" srcId="{E9C51812-F594-4565-B238-E0414D15BCC0}" destId="{06C76BEA-DE83-43B7-A4B7-78E1C196C89E}" srcOrd="0" destOrd="2" presId="urn:microsoft.com/office/officeart/2005/8/layout/hProcess7"/>
    <dgm:cxn modelId="{AC09645C-E15E-4A7C-9B36-B2B57AD6730B}" srcId="{D4921E0E-FE68-4130-A191-542BE130128B}" destId="{DBB31C7A-0C4A-4173-84BB-7EC72D4BA7B7}" srcOrd="1" destOrd="0" parTransId="{F5670276-9EC2-4B64-97CF-F85197BCC61D}" sibTransId="{16DBBBAB-E80E-4336-A9A3-5B6EF1675B47}"/>
    <dgm:cxn modelId="{29E8C841-EA88-44D3-94FF-9C05A1D2EC01}" srcId="{17EB1A40-179D-458E-8B26-CCC356357681}" destId="{D378B255-54C5-4AF8-B910-B648A3BA9F3E}" srcOrd="0" destOrd="0" parTransId="{2EF68B68-E29E-4BDD-8A15-19071CFBE3CE}" sibTransId="{55AC50A2-1874-432E-9B06-F45AF5981AC9}"/>
    <dgm:cxn modelId="{D4585242-6BC7-4299-A349-F0DA65602872}" type="presOf" srcId="{7DE39C9E-D931-4170-80C4-3982FF5707F8}" destId="{BA2EAAB4-F583-44C8-B331-E23E549182A5}" srcOrd="0" destOrd="0" presId="urn:microsoft.com/office/officeart/2005/8/layout/hProcess7"/>
    <dgm:cxn modelId="{ECBC7446-3EA6-4A18-A7D3-F1FB49B534A3}" srcId="{898F965A-B97E-4AA5-A619-A5B2EFAE739A}" destId="{7DE39C9E-D931-4170-80C4-3982FF5707F8}" srcOrd="0" destOrd="0" parTransId="{14DEC13E-0C04-424E-8FCF-D99024F9E42B}" sibTransId="{2EC26339-09EC-47C1-A754-F3AFDC11065D}"/>
    <dgm:cxn modelId="{6E1B225A-DEEA-459F-BC7D-4FD634291A02}" type="presOf" srcId="{76934588-3AB3-4349-8122-B200B82EB0FC}" destId="{4953A465-9F3D-4774-A6BD-B571665866D3}" srcOrd="0" destOrd="0" presId="urn:microsoft.com/office/officeart/2005/8/layout/hProcess7"/>
    <dgm:cxn modelId="{94B3277A-BE95-4A09-93E3-80CF843289E5}" type="presOf" srcId="{EAB98648-91BE-4B4F-AFD5-8BD59427717C}" destId="{30F4DB69-49A4-49BC-B540-0F9DAFA36CF6}" srcOrd="0" destOrd="1" presId="urn:microsoft.com/office/officeart/2005/8/layout/hProcess7"/>
    <dgm:cxn modelId="{5954BF84-72A7-4789-A340-71B6471B9F04}" type="presOf" srcId="{CE28829A-AEA6-4D55-A0E7-AB28B297477B}" destId="{4953A465-9F3D-4774-A6BD-B571665866D3}" srcOrd="0" destOrd="2" presId="urn:microsoft.com/office/officeart/2005/8/layout/hProcess7"/>
    <dgm:cxn modelId="{9A6BB98F-5FA9-4A3B-B69C-515DC31EDF21}" srcId="{898F965A-B97E-4AA5-A619-A5B2EFAE739A}" destId="{17EB1A40-179D-458E-8B26-CCC356357681}" srcOrd="1" destOrd="0" parTransId="{4E7AE222-31B3-4BB9-A29B-1CEB98615FEC}" sibTransId="{17425423-C0F0-4BA2-B704-0273AFC1B8E3}"/>
    <dgm:cxn modelId="{6449E9A7-F940-44F7-A15E-B23971E99866}" srcId="{898F965A-B97E-4AA5-A619-A5B2EFAE739A}" destId="{D4921E0E-FE68-4130-A191-542BE130128B}" srcOrd="2" destOrd="0" parTransId="{9D0E4D41-DADE-445E-8850-EF005BCB0DC4}" sibTransId="{501EAAA3-1376-4C54-9530-7710ADAB4028}"/>
    <dgm:cxn modelId="{98485DA9-42BC-4A65-9707-84EE4F238678}" type="presOf" srcId="{26D8FD7D-6067-407D-823A-C1FE17AF0775}" destId="{06C76BEA-DE83-43B7-A4B7-78E1C196C89E}" srcOrd="0" destOrd="1" presId="urn:microsoft.com/office/officeart/2005/8/layout/hProcess7"/>
    <dgm:cxn modelId="{EFC45CAD-41A4-4A25-A56D-53373BEADD86}" srcId="{D4921E0E-FE68-4130-A191-542BE130128B}" destId="{76934588-3AB3-4349-8122-B200B82EB0FC}" srcOrd="0" destOrd="0" parTransId="{8E17A7F1-FB14-4D3B-BB82-D01D156D44DC}" sibTransId="{E14F064D-D657-40CF-9040-CB3FFF878DE5}"/>
    <dgm:cxn modelId="{A07074B0-43AD-4EAB-B320-DAB04BC4E1C6}" srcId="{17EB1A40-179D-458E-8B26-CCC356357681}" destId="{26D8FD7D-6067-407D-823A-C1FE17AF0775}" srcOrd="1" destOrd="0" parTransId="{A70971A3-EFC9-4276-923A-B9FE3B88444E}" sibTransId="{C589BE96-F522-4851-98B9-D8AC92FD120A}"/>
    <dgm:cxn modelId="{002CFCBC-2C63-4A25-AD42-4D32DD01FA79}" srcId="{D4921E0E-FE68-4130-A191-542BE130128B}" destId="{CE28829A-AEA6-4D55-A0E7-AB28B297477B}" srcOrd="2" destOrd="0" parTransId="{F147393B-6CCB-4EDC-889B-0B2C86EC2FF4}" sibTransId="{324B9FE7-2E9C-4D95-96A9-1823621C6313}"/>
    <dgm:cxn modelId="{4D731EBE-C3FD-4630-8FA3-029F114A9D4D}" type="presOf" srcId="{0F6BA01C-D348-4C10-9AE4-80357C2CA1E0}" destId="{30F4DB69-49A4-49BC-B540-0F9DAFA36CF6}" srcOrd="0" destOrd="0" presId="urn:microsoft.com/office/officeart/2005/8/layout/hProcess7"/>
    <dgm:cxn modelId="{AC258DC5-7E16-4EA0-BDAA-02D477AECAB7}" srcId="{7DE39C9E-D931-4170-80C4-3982FF5707F8}" destId="{0F6BA01C-D348-4C10-9AE4-80357C2CA1E0}" srcOrd="0" destOrd="0" parTransId="{6D14CF59-06A0-4C02-A9D9-51D38FC69D32}" sibTransId="{16787C60-07D0-46D5-920B-0B6BE8FDE297}"/>
    <dgm:cxn modelId="{0A061CC6-DBA4-4BD5-B46E-95C9C630D644}" type="presOf" srcId="{D4921E0E-FE68-4130-A191-542BE130128B}" destId="{A3EB049B-C2C7-475C-8521-3AD2B1B99BBA}" srcOrd="0" destOrd="0" presId="urn:microsoft.com/office/officeart/2005/8/layout/hProcess7"/>
    <dgm:cxn modelId="{027FBEC8-CC6E-4FD3-B749-EA182D4A6CED}" type="presOf" srcId="{D378B255-54C5-4AF8-B910-B648A3BA9F3E}" destId="{06C76BEA-DE83-43B7-A4B7-78E1C196C89E}" srcOrd="0" destOrd="0" presId="urn:microsoft.com/office/officeart/2005/8/layout/hProcess7"/>
    <dgm:cxn modelId="{53F763D6-D017-4F9F-ABE2-DCBD0ADE34CC}" type="presOf" srcId="{17EB1A40-179D-458E-8B26-CCC356357681}" destId="{D7F59694-D332-425E-BF97-664167D87EEB}" srcOrd="1" destOrd="0" presId="urn:microsoft.com/office/officeart/2005/8/layout/hProcess7"/>
    <dgm:cxn modelId="{6525E8DC-A566-4ED3-B516-7C5133A59497}" type="presOf" srcId="{17EB1A40-179D-458E-8B26-CCC356357681}" destId="{0847B06C-E884-4072-A0EB-3053576EDC53}" srcOrd="0" destOrd="0" presId="urn:microsoft.com/office/officeart/2005/8/layout/hProcess7"/>
    <dgm:cxn modelId="{09B9FCEB-0307-4B71-A3FD-4A5C260399A0}" type="presOf" srcId="{898F965A-B97E-4AA5-A619-A5B2EFAE739A}" destId="{DB7E679B-EDFE-4C8B-8909-80FDB323FECA}" srcOrd="0" destOrd="0" presId="urn:microsoft.com/office/officeart/2005/8/layout/hProcess7"/>
    <dgm:cxn modelId="{9D1E01EC-AA98-463C-B0DF-5995A019518E}" type="presOf" srcId="{D4921E0E-FE68-4130-A191-542BE130128B}" destId="{D7B0DF3D-19F7-499C-9365-9991E49242E3}" srcOrd="1" destOrd="0" presId="urn:microsoft.com/office/officeart/2005/8/layout/hProcess7"/>
    <dgm:cxn modelId="{05694280-773F-4C48-9974-FCE9C45843FF}" type="presParOf" srcId="{DB7E679B-EDFE-4C8B-8909-80FDB323FECA}" destId="{D1FE3009-D105-4B5A-B191-5EAAE3787A17}" srcOrd="0" destOrd="0" presId="urn:microsoft.com/office/officeart/2005/8/layout/hProcess7"/>
    <dgm:cxn modelId="{A45219D1-088C-4D52-B5CB-4A0D86BB8323}" type="presParOf" srcId="{D1FE3009-D105-4B5A-B191-5EAAE3787A17}" destId="{BA2EAAB4-F583-44C8-B331-E23E549182A5}" srcOrd="0" destOrd="0" presId="urn:microsoft.com/office/officeart/2005/8/layout/hProcess7"/>
    <dgm:cxn modelId="{44EE3367-8168-4170-98D9-1A1F182C5942}" type="presParOf" srcId="{D1FE3009-D105-4B5A-B191-5EAAE3787A17}" destId="{628D7AA7-A4D9-40CB-A2AB-8A41EB1F26A1}" srcOrd="1" destOrd="0" presId="urn:microsoft.com/office/officeart/2005/8/layout/hProcess7"/>
    <dgm:cxn modelId="{4AB94764-9675-4A75-B19B-8FE5DB6DAE19}" type="presParOf" srcId="{D1FE3009-D105-4B5A-B191-5EAAE3787A17}" destId="{30F4DB69-49A4-49BC-B540-0F9DAFA36CF6}" srcOrd="2" destOrd="0" presId="urn:microsoft.com/office/officeart/2005/8/layout/hProcess7"/>
    <dgm:cxn modelId="{AC1AE39F-390B-4BFA-B615-8B9DE816B3A7}" type="presParOf" srcId="{DB7E679B-EDFE-4C8B-8909-80FDB323FECA}" destId="{8B2DFC75-D3AF-49A0-B20A-F020DFA4E047}" srcOrd="1" destOrd="0" presId="urn:microsoft.com/office/officeart/2005/8/layout/hProcess7"/>
    <dgm:cxn modelId="{639A4DCE-911C-4D86-A2D7-CFF20DB6460B}" type="presParOf" srcId="{DB7E679B-EDFE-4C8B-8909-80FDB323FECA}" destId="{AD8FED3D-3352-475C-A9D8-4E3BA565253C}" srcOrd="2" destOrd="0" presId="urn:microsoft.com/office/officeart/2005/8/layout/hProcess7"/>
    <dgm:cxn modelId="{43E7FB16-ED2E-49C6-93E7-8582D1A6F56D}" type="presParOf" srcId="{AD8FED3D-3352-475C-A9D8-4E3BA565253C}" destId="{E7C0E90B-6225-4FE0-A02B-5C2840F62293}" srcOrd="0" destOrd="0" presId="urn:microsoft.com/office/officeart/2005/8/layout/hProcess7"/>
    <dgm:cxn modelId="{1EA55E5D-D0F3-4A6C-99F0-C4517E9BF24B}" type="presParOf" srcId="{AD8FED3D-3352-475C-A9D8-4E3BA565253C}" destId="{45F3D7DE-B426-42D5-858E-866C4C06A745}" srcOrd="1" destOrd="0" presId="urn:microsoft.com/office/officeart/2005/8/layout/hProcess7"/>
    <dgm:cxn modelId="{056634FE-2BE3-4E90-9C83-EEDB00B601AE}" type="presParOf" srcId="{AD8FED3D-3352-475C-A9D8-4E3BA565253C}" destId="{ED7EF49B-5A7C-43DE-96C8-63028C6F79A2}" srcOrd="2" destOrd="0" presId="urn:microsoft.com/office/officeart/2005/8/layout/hProcess7"/>
    <dgm:cxn modelId="{0BE9B358-C453-4C66-97DB-73ECA8DDE809}" type="presParOf" srcId="{DB7E679B-EDFE-4C8B-8909-80FDB323FECA}" destId="{4693F84A-9D47-4E37-A169-758CB6A4E661}" srcOrd="3" destOrd="0" presId="urn:microsoft.com/office/officeart/2005/8/layout/hProcess7"/>
    <dgm:cxn modelId="{985D6314-99EF-4E65-8BDB-C4EAF0F7DCCE}" type="presParOf" srcId="{DB7E679B-EDFE-4C8B-8909-80FDB323FECA}" destId="{EACC49D2-B192-457A-803B-B8890FAAC034}" srcOrd="4" destOrd="0" presId="urn:microsoft.com/office/officeart/2005/8/layout/hProcess7"/>
    <dgm:cxn modelId="{9932DB35-C756-4598-ADAA-8CDD56DF2584}" type="presParOf" srcId="{EACC49D2-B192-457A-803B-B8890FAAC034}" destId="{0847B06C-E884-4072-A0EB-3053576EDC53}" srcOrd="0" destOrd="0" presId="urn:microsoft.com/office/officeart/2005/8/layout/hProcess7"/>
    <dgm:cxn modelId="{D08F16AF-F97D-423E-A27F-B921E4FCD6B0}" type="presParOf" srcId="{EACC49D2-B192-457A-803B-B8890FAAC034}" destId="{D7F59694-D332-425E-BF97-664167D87EEB}" srcOrd="1" destOrd="0" presId="urn:microsoft.com/office/officeart/2005/8/layout/hProcess7"/>
    <dgm:cxn modelId="{31E7FD8D-4DE4-4138-B1FD-5D9FF7682BD4}" type="presParOf" srcId="{EACC49D2-B192-457A-803B-B8890FAAC034}" destId="{06C76BEA-DE83-43B7-A4B7-78E1C196C89E}" srcOrd="2" destOrd="0" presId="urn:microsoft.com/office/officeart/2005/8/layout/hProcess7"/>
    <dgm:cxn modelId="{501E0BE8-F112-45B1-A87B-55369D53AB40}" type="presParOf" srcId="{DB7E679B-EDFE-4C8B-8909-80FDB323FECA}" destId="{C9B7FE95-7B0A-4EC6-9F2E-D6BC6819B944}" srcOrd="5" destOrd="0" presId="urn:microsoft.com/office/officeart/2005/8/layout/hProcess7"/>
    <dgm:cxn modelId="{F1E395EA-F821-4D45-AA92-24702B7967BD}" type="presParOf" srcId="{DB7E679B-EDFE-4C8B-8909-80FDB323FECA}" destId="{7DFD3A85-C1D9-436E-920B-BDE2926E1A97}" srcOrd="6" destOrd="0" presId="urn:microsoft.com/office/officeart/2005/8/layout/hProcess7"/>
    <dgm:cxn modelId="{B6DA1906-6D47-41C4-B3EE-27F85478061E}" type="presParOf" srcId="{7DFD3A85-C1D9-436E-920B-BDE2926E1A97}" destId="{CFE4FE55-5101-4D36-9F45-D1744AA32655}" srcOrd="0" destOrd="0" presId="urn:microsoft.com/office/officeart/2005/8/layout/hProcess7"/>
    <dgm:cxn modelId="{3652AB3F-39A6-4185-B296-AA784D5E9E5D}" type="presParOf" srcId="{7DFD3A85-C1D9-436E-920B-BDE2926E1A97}" destId="{9C439238-A2CC-4575-A6A5-0268F123B911}" srcOrd="1" destOrd="0" presId="urn:microsoft.com/office/officeart/2005/8/layout/hProcess7"/>
    <dgm:cxn modelId="{1C2FC8CF-385C-4B6E-9BD0-FE1CDBCA78F5}" type="presParOf" srcId="{7DFD3A85-C1D9-436E-920B-BDE2926E1A97}" destId="{00EE2649-5F4F-4F6E-8F1E-1502BD01F3B0}" srcOrd="2" destOrd="0" presId="urn:microsoft.com/office/officeart/2005/8/layout/hProcess7"/>
    <dgm:cxn modelId="{B3B87C59-2244-4E74-B041-B27EF31B1884}" type="presParOf" srcId="{DB7E679B-EDFE-4C8B-8909-80FDB323FECA}" destId="{654F6A63-6368-4D40-BBDF-B1DA8222D146}" srcOrd="7" destOrd="0" presId="urn:microsoft.com/office/officeart/2005/8/layout/hProcess7"/>
    <dgm:cxn modelId="{654540FB-2D78-4CE4-AF03-EF6B7EFF35EE}" type="presParOf" srcId="{DB7E679B-EDFE-4C8B-8909-80FDB323FECA}" destId="{E229E1B2-CF87-4479-9735-E9925080E6ED}" srcOrd="8" destOrd="0" presId="urn:microsoft.com/office/officeart/2005/8/layout/hProcess7"/>
    <dgm:cxn modelId="{51D776D6-55E1-4F26-A084-FE0F11DA4B22}" type="presParOf" srcId="{E229E1B2-CF87-4479-9735-E9925080E6ED}" destId="{A3EB049B-C2C7-475C-8521-3AD2B1B99BBA}" srcOrd="0" destOrd="0" presId="urn:microsoft.com/office/officeart/2005/8/layout/hProcess7"/>
    <dgm:cxn modelId="{5C1691CB-D5A0-4528-93B6-E941F70BFF70}" type="presParOf" srcId="{E229E1B2-CF87-4479-9735-E9925080E6ED}" destId="{D7B0DF3D-19F7-499C-9365-9991E49242E3}" srcOrd="1" destOrd="0" presId="urn:microsoft.com/office/officeart/2005/8/layout/hProcess7"/>
    <dgm:cxn modelId="{E95657E9-F6C0-4124-A17C-000643B7AD37}" type="presParOf" srcId="{E229E1B2-CF87-4479-9735-E9925080E6ED}" destId="{4953A465-9F3D-4774-A6BD-B571665866D3}"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46AE1-4D3E-498B-86AF-879B18B0113E}">
      <dsp:nvSpPr>
        <dsp:cNvPr id="0" name=""/>
        <dsp:cNvSpPr/>
      </dsp:nvSpPr>
      <dsp:spPr>
        <a:xfrm rot="16200000">
          <a:off x="-1255702" y="1255702"/>
          <a:ext cx="5255684" cy="274427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NZ" sz="1600" b="1" kern="1200"/>
            <a:t>DPP3</a:t>
          </a:r>
        </a:p>
        <a:p>
          <a:pPr marL="114300" lvl="1" indent="-114300" algn="l" defTabSz="577850" rtl="0">
            <a:lnSpc>
              <a:spcPct val="90000"/>
            </a:lnSpc>
            <a:spcBef>
              <a:spcPct val="0"/>
            </a:spcBef>
            <a:spcAft>
              <a:spcPct val="15000"/>
            </a:spcAft>
            <a:buChar char="•"/>
          </a:pPr>
          <a:r>
            <a:rPr lang="en-NZ" sz="1300" kern="1200"/>
            <a:t>IPA introduced</a:t>
          </a:r>
          <a:r>
            <a:rPr lang="en-NZ" sz="1300" kern="1200">
              <a:latin typeface="Calibri"/>
            </a:rPr>
            <a:t> allowing </a:t>
          </a:r>
          <a:r>
            <a:rPr lang="en-NZ" sz="1300" kern="1200"/>
            <a:t>for some projects to be partially funded (one</a:t>
          </a:r>
          <a:r>
            <a:rPr lang="en-NZ" sz="1300" kern="1200">
              <a:latin typeface="Calibri"/>
            </a:rPr>
            <a:t> succesful application</a:t>
          </a:r>
          <a:r>
            <a:rPr lang="en-NZ" sz="1300" kern="1200"/>
            <a:t> </a:t>
          </a:r>
          <a:r>
            <a:rPr lang="en-NZ" sz="1300" kern="1200">
              <a:latin typeface="Calibri"/>
            </a:rPr>
            <a:t>to</a:t>
          </a:r>
          <a:r>
            <a:rPr lang="en-NZ" sz="1300" kern="1200"/>
            <a:t> date).</a:t>
          </a:r>
        </a:p>
        <a:p>
          <a:pPr marL="114300" lvl="1" indent="-114300" algn="l" defTabSz="577850" rtl="0">
            <a:lnSpc>
              <a:spcPct val="90000"/>
            </a:lnSpc>
            <a:spcBef>
              <a:spcPct val="0"/>
            </a:spcBef>
            <a:spcAft>
              <a:spcPct val="15000"/>
            </a:spcAft>
            <a:buChar char="•"/>
          </a:pPr>
          <a:r>
            <a:rPr lang="en-NZ" sz="1300" kern="1200"/>
            <a:t>The market for flexibility services in Aotearoa New Zealand has been emerging</a:t>
          </a:r>
          <a:r>
            <a:rPr lang="en-NZ" sz="1300" kern="1200">
              <a:latin typeface="Calibri"/>
            </a:rPr>
            <a:t>. </a:t>
          </a:r>
          <a:endParaRPr lang="en-NZ" sz="1300" kern="1200"/>
        </a:p>
      </dsp:txBody>
      <dsp:txXfrm rot="5400000">
        <a:off x="1" y="1051136"/>
        <a:ext cx="2744278" cy="3153410"/>
      </dsp:txXfrm>
    </dsp:sp>
    <dsp:sp modelId="{BE169D7C-EE4A-4A0C-857B-4A9FE70D6D54}">
      <dsp:nvSpPr>
        <dsp:cNvPr id="0" name=""/>
        <dsp:cNvSpPr/>
      </dsp:nvSpPr>
      <dsp:spPr>
        <a:xfrm rot="16200000">
          <a:off x="1956401" y="994968"/>
          <a:ext cx="5255684" cy="3265746"/>
        </a:xfrm>
        <a:prstGeom prst="flowChartManualOperati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NZ" sz="1600" b="1" kern="1200"/>
            <a:t>DPP4</a:t>
          </a:r>
          <a:r>
            <a:rPr lang="en-NZ" sz="1400" kern="1200"/>
            <a:t>	</a:t>
          </a:r>
        </a:p>
        <a:p>
          <a:pPr marL="114300" lvl="1" indent="-114300" algn="l" defTabSz="577850">
            <a:lnSpc>
              <a:spcPct val="90000"/>
            </a:lnSpc>
            <a:spcBef>
              <a:spcPct val="0"/>
            </a:spcBef>
            <a:spcAft>
              <a:spcPct val="15000"/>
            </a:spcAft>
            <a:buChar char="•"/>
          </a:pPr>
          <a:r>
            <a:rPr lang="en-NZ" sz="1300" kern="1200"/>
            <a:t>We are working to introduce an INTSA, which was prescribed in the IMs (see background).</a:t>
          </a:r>
        </a:p>
        <a:p>
          <a:pPr marL="114300" lvl="1" indent="-114300" algn="l" defTabSz="577850" rtl="0">
            <a:lnSpc>
              <a:spcPct val="90000"/>
            </a:lnSpc>
            <a:spcBef>
              <a:spcPct val="0"/>
            </a:spcBef>
            <a:spcAft>
              <a:spcPct val="15000"/>
            </a:spcAft>
            <a:buChar char="•"/>
          </a:pPr>
          <a:r>
            <a:rPr lang="en-NZ" sz="1300" kern="1200"/>
            <a:t>We expect an INTSA </a:t>
          </a:r>
          <a:r>
            <a:rPr lang="en-NZ" sz="1300" kern="1200">
              <a:latin typeface="Calibri"/>
            </a:rPr>
            <a:t>could be</a:t>
          </a:r>
          <a:r>
            <a:rPr lang="en-NZ" sz="1300" kern="1200"/>
            <a:t> used by EDBs to conduct projects and trials for innovative and non-traditional solutions.</a:t>
          </a:r>
          <a:r>
            <a:rPr lang="en-NZ" sz="1300" kern="1200">
              <a:latin typeface="Calibri"/>
            </a:rPr>
            <a:t> </a:t>
          </a:r>
          <a:endParaRPr lang="en-NZ" sz="1300" kern="1200"/>
        </a:p>
        <a:p>
          <a:pPr marL="114300" lvl="1" indent="-114300" algn="l" defTabSz="577850" rtl="0">
            <a:lnSpc>
              <a:spcPct val="90000"/>
            </a:lnSpc>
            <a:spcBef>
              <a:spcPct val="0"/>
            </a:spcBef>
            <a:spcAft>
              <a:spcPct val="15000"/>
            </a:spcAft>
            <a:buChar char="•"/>
          </a:pPr>
          <a:r>
            <a:rPr lang="en-NZ" sz="1300" kern="1200"/>
            <a:t>An INTSA could support EDBs to undertake projects that otherwise may be considered too risky.</a:t>
          </a:r>
          <a:r>
            <a:rPr lang="en-NZ" sz="1300" kern="1200">
              <a:latin typeface="Calibri"/>
            </a:rPr>
            <a:t> </a:t>
          </a:r>
          <a:endParaRPr lang="en-NZ" sz="1300" kern="1200"/>
        </a:p>
        <a:p>
          <a:pPr marL="114300" lvl="1" indent="-114300" algn="l" defTabSz="577850">
            <a:lnSpc>
              <a:spcPct val="90000"/>
            </a:lnSpc>
            <a:spcBef>
              <a:spcPct val="0"/>
            </a:spcBef>
            <a:spcAft>
              <a:spcPct val="15000"/>
            </a:spcAft>
            <a:buChar char="•"/>
          </a:pPr>
          <a:r>
            <a:rPr lang="en-NZ" sz="1300" kern="1200"/>
            <a:t>EDBs could harness the emerging market offerings for flexibility services and other relevant services. There may be growth in this market.</a:t>
          </a:r>
        </a:p>
        <a:p>
          <a:pPr marL="114300" lvl="1" indent="-114300" algn="l" defTabSz="577850">
            <a:lnSpc>
              <a:spcPct val="90000"/>
            </a:lnSpc>
            <a:spcBef>
              <a:spcPct val="0"/>
            </a:spcBef>
            <a:spcAft>
              <a:spcPct val="15000"/>
            </a:spcAft>
            <a:buChar char="•"/>
          </a:pPr>
          <a:r>
            <a:rPr lang="en-NZ" sz="1300" kern="1200"/>
            <a:t>EDBs’ innovation/non-traditional solutions capability and experience can inform what the EDB plans to achieve in DPP5.</a:t>
          </a:r>
        </a:p>
      </dsp:txBody>
      <dsp:txXfrm rot="5400000">
        <a:off x="2951370" y="1051136"/>
        <a:ext cx="3265746" cy="3153410"/>
      </dsp:txXfrm>
    </dsp:sp>
    <dsp:sp modelId="{22A9E9AA-533E-4F6A-950B-09866D4AF66C}">
      <dsp:nvSpPr>
        <dsp:cNvPr id="0" name=""/>
        <dsp:cNvSpPr/>
      </dsp:nvSpPr>
      <dsp:spPr>
        <a:xfrm rot="16200000">
          <a:off x="5167235" y="1255702"/>
          <a:ext cx="5255684" cy="274427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NZ" sz="1600" b="1" kern="1200"/>
            <a:t>DPP5</a:t>
          </a:r>
        </a:p>
        <a:p>
          <a:pPr marL="114300" lvl="1" indent="-114300" algn="l" defTabSz="577850" rtl="0">
            <a:lnSpc>
              <a:spcPct val="90000"/>
            </a:lnSpc>
            <a:spcBef>
              <a:spcPct val="0"/>
            </a:spcBef>
            <a:spcAft>
              <a:spcPct val="15000"/>
            </a:spcAft>
            <a:buChar char="•"/>
          </a:pPr>
          <a:r>
            <a:rPr lang="en-NZ" sz="1300" kern="1200"/>
            <a:t>INTSA settings can be reviewed at the reset.</a:t>
          </a:r>
          <a:r>
            <a:rPr lang="en-NZ" sz="1300" kern="1200">
              <a:latin typeface="Calibri"/>
            </a:rPr>
            <a:t> </a:t>
          </a:r>
          <a:endParaRPr lang="en-NZ" sz="1300" kern="1200"/>
        </a:p>
        <a:p>
          <a:pPr marL="114300" lvl="1" indent="-114300" algn="l" defTabSz="577850" rtl="0">
            <a:lnSpc>
              <a:spcPct val="90000"/>
            </a:lnSpc>
            <a:spcBef>
              <a:spcPct val="0"/>
            </a:spcBef>
            <a:spcAft>
              <a:spcPct val="15000"/>
            </a:spcAft>
            <a:buChar char="•"/>
          </a:pPr>
          <a:r>
            <a:rPr lang="en-NZ" sz="1300" kern="1200">
              <a:latin typeface="Calibri"/>
            </a:rPr>
            <a:t>Some </a:t>
          </a:r>
          <a:r>
            <a:rPr lang="en-NZ" sz="1300" kern="1200"/>
            <a:t>EDBs may submit Asset Management Plans that include the scaling up of innovations and non-traditional solutions they have trialled in the DPP4 regulatory period</a:t>
          </a:r>
          <a:r>
            <a:rPr lang="en-NZ" sz="1300" kern="1200">
              <a:latin typeface="Calibri"/>
            </a:rPr>
            <a:t> using INTSA</a:t>
          </a:r>
          <a:r>
            <a:rPr lang="en-NZ" sz="1300" kern="1200"/>
            <a:t>.</a:t>
          </a:r>
          <a:r>
            <a:rPr lang="en-NZ" sz="1300" kern="1200">
              <a:latin typeface="Calibri"/>
            </a:rPr>
            <a:t> </a:t>
          </a:r>
          <a:endParaRPr lang="en-NZ" sz="1300" kern="1200"/>
        </a:p>
        <a:p>
          <a:pPr marL="114300" lvl="1" indent="-114300" algn="l" defTabSz="577850">
            <a:lnSpc>
              <a:spcPct val="90000"/>
            </a:lnSpc>
            <a:spcBef>
              <a:spcPct val="0"/>
            </a:spcBef>
            <a:spcAft>
              <a:spcPct val="15000"/>
            </a:spcAft>
            <a:buChar char="•"/>
          </a:pPr>
          <a:r>
            <a:rPr lang="en-NZ" sz="1300" kern="1200"/>
            <a:t>The scaling up of those projects could be funded by the DPP5 capex and </a:t>
          </a:r>
          <a:r>
            <a:rPr lang="en-NZ" sz="1300" kern="1200" err="1"/>
            <a:t>opex</a:t>
          </a:r>
          <a:r>
            <a:rPr lang="en-NZ" sz="1300" kern="1200"/>
            <a:t> allowances.</a:t>
          </a:r>
        </a:p>
        <a:p>
          <a:pPr marL="114300" lvl="1" indent="-114300" algn="l" defTabSz="577850" rtl="0">
            <a:lnSpc>
              <a:spcPct val="90000"/>
            </a:lnSpc>
            <a:spcBef>
              <a:spcPct val="0"/>
            </a:spcBef>
            <a:spcAft>
              <a:spcPct val="15000"/>
            </a:spcAft>
            <a:buChar char="•"/>
          </a:pPr>
          <a:r>
            <a:rPr lang="en-NZ" sz="1300" kern="1200"/>
            <a:t>The market for flexibility services and other non-traditional solutions could be more robust</a:t>
          </a:r>
          <a:r>
            <a:rPr lang="en-NZ" sz="1300" kern="1200">
              <a:latin typeface="Calibri"/>
            </a:rPr>
            <a:t>, if it has grown to meet demand.</a:t>
          </a:r>
          <a:endParaRPr lang="en-NZ" sz="1300" kern="1200"/>
        </a:p>
      </dsp:txBody>
      <dsp:txXfrm rot="5400000">
        <a:off x="6422938" y="1051136"/>
        <a:ext cx="2744278" cy="3153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903C7-26E4-44EE-A7AA-1E33420CF493}">
      <dsp:nvSpPr>
        <dsp:cNvPr id="0" name=""/>
        <dsp:cNvSpPr/>
      </dsp:nvSpPr>
      <dsp:spPr>
        <a:xfrm rot="10800000">
          <a:off x="1283600" y="3318"/>
          <a:ext cx="4391660" cy="709720"/>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67" tIns="53340" rIns="99568" bIns="53340" numCol="1" spcCol="1270" anchor="ctr" anchorCtr="0">
          <a:noAutofit/>
        </a:bodyPr>
        <a:lstStyle/>
        <a:p>
          <a:pPr marL="0" lvl="0" indent="0" algn="ctr" defTabSz="622300">
            <a:lnSpc>
              <a:spcPct val="90000"/>
            </a:lnSpc>
            <a:spcBef>
              <a:spcPct val="0"/>
            </a:spcBef>
            <a:spcAft>
              <a:spcPct val="35000"/>
            </a:spcAft>
            <a:buNone/>
          </a:pPr>
          <a:r>
            <a:rPr lang="en-NZ" sz="1400" b="1" kern="1200">
              <a:solidFill>
                <a:schemeClr val="accent2"/>
              </a:solidFill>
            </a:rPr>
            <a:t>Additionality: </a:t>
          </a:r>
          <a:r>
            <a:rPr lang="en-GB" sz="1400" b="0" i="0" u="none" kern="1200">
              <a:solidFill>
                <a:schemeClr val="accent2"/>
              </a:solidFill>
            </a:rPr>
            <a:t>That the project being applied for would not otherwise occur without additional incentive</a:t>
          </a:r>
          <a:r>
            <a:rPr lang="en-GB" sz="1400" b="0" i="0" kern="1200">
              <a:solidFill>
                <a:schemeClr val="accent2"/>
              </a:solidFill>
            </a:rPr>
            <a:t>​.</a:t>
          </a:r>
          <a:endParaRPr lang="en-NZ" sz="1400" kern="1200">
            <a:solidFill>
              <a:schemeClr val="accent2"/>
            </a:solidFill>
          </a:endParaRPr>
        </a:p>
      </dsp:txBody>
      <dsp:txXfrm rot="10800000">
        <a:off x="1461030" y="3318"/>
        <a:ext cx="4214230" cy="709720"/>
      </dsp:txXfrm>
    </dsp:sp>
    <dsp:sp modelId="{E9DA1D0E-B674-4516-81A3-ACA544AC49A2}">
      <dsp:nvSpPr>
        <dsp:cNvPr id="0" name=""/>
        <dsp:cNvSpPr/>
      </dsp:nvSpPr>
      <dsp:spPr>
        <a:xfrm>
          <a:off x="955900" y="0"/>
          <a:ext cx="709720" cy="70972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8AE4A7F-257E-4170-9E5A-69E87A3919B1}">
      <dsp:nvSpPr>
        <dsp:cNvPr id="0" name=""/>
        <dsp:cNvSpPr/>
      </dsp:nvSpPr>
      <dsp:spPr>
        <a:xfrm rot="10800000">
          <a:off x="1283600" y="924896"/>
          <a:ext cx="4391660" cy="709720"/>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67" tIns="53340" rIns="99568" bIns="53340" numCol="1" spcCol="1270" anchor="ctr" anchorCtr="0">
          <a:noAutofit/>
        </a:bodyPr>
        <a:lstStyle/>
        <a:p>
          <a:pPr marL="0" lvl="0" indent="0" algn="ctr" defTabSz="622300">
            <a:lnSpc>
              <a:spcPct val="90000"/>
            </a:lnSpc>
            <a:spcBef>
              <a:spcPct val="0"/>
            </a:spcBef>
            <a:spcAft>
              <a:spcPct val="35000"/>
            </a:spcAft>
            <a:buNone/>
          </a:pPr>
          <a:r>
            <a:rPr lang="en-NZ" sz="1400" b="1" kern="1200">
              <a:solidFill>
                <a:schemeClr val="accent2"/>
              </a:solidFill>
            </a:rPr>
            <a:t>Risk allocation: </a:t>
          </a:r>
          <a:r>
            <a:rPr lang="en-GB" sz="1400" b="0" i="0" u="none" kern="1200">
              <a:solidFill>
                <a:schemeClr val="accent2"/>
              </a:solidFill>
            </a:rPr>
            <a:t>Risks should be allocated to EDBs, or consumers, based on who is best placed to manage them.</a:t>
          </a:r>
          <a:endParaRPr lang="en-NZ" sz="1400" kern="1200">
            <a:solidFill>
              <a:schemeClr val="accent2"/>
            </a:solidFill>
          </a:endParaRPr>
        </a:p>
      </dsp:txBody>
      <dsp:txXfrm rot="10800000">
        <a:off x="1461030" y="924896"/>
        <a:ext cx="4214230" cy="709720"/>
      </dsp:txXfrm>
    </dsp:sp>
    <dsp:sp modelId="{AD25AB32-8E71-4473-BE8C-CBBE4D27E158}">
      <dsp:nvSpPr>
        <dsp:cNvPr id="0" name=""/>
        <dsp:cNvSpPr/>
      </dsp:nvSpPr>
      <dsp:spPr>
        <a:xfrm>
          <a:off x="928739" y="924896"/>
          <a:ext cx="709720" cy="70972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887974AB-A038-4BF2-8D29-36B8FD672D68}">
      <dsp:nvSpPr>
        <dsp:cNvPr id="0" name=""/>
        <dsp:cNvSpPr/>
      </dsp:nvSpPr>
      <dsp:spPr>
        <a:xfrm rot="10800000">
          <a:off x="1283600" y="1846473"/>
          <a:ext cx="4391660" cy="709720"/>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67" tIns="53340" rIns="99568" bIns="53340" numCol="1" spcCol="1270" anchor="ctr" anchorCtr="0">
          <a:noAutofit/>
        </a:bodyPr>
        <a:lstStyle/>
        <a:p>
          <a:pPr marL="0" lvl="0" indent="0" algn="ctr" defTabSz="622300" rtl="0">
            <a:lnSpc>
              <a:spcPct val="90000"/>
            </a:lnSpc>
            <a:spcBef>
              <a:spcPct val="0"/>
            </a:spcBef>
            <a:spcAft>
              <a:spcPct val="35000"/>
            </a:spcAft>
            <a:buNone/>
          </a:pPr>
          <a:r>
            <a:rPr lang="en-NZ" sz="1400" b="1" kern="1200">
              <a:solidFill>
                <a:schemeClr val="accent2"/>
              </a:solidFill>
            </a:rPr>
            <a:t>Proportionate scrutiny:</a:t>
          </a:r>
          <a:r>
            <a:rPr lang="en-NZ" sz="1400" b="1" kern="1200">
              <a:solidFill>
                <a:schemeClr val="accent2"/>
              </a:solidFill>
              <a:latin typeface="Calibri"/>
            </a:rPr>
            <a:t> </a:t>
          </a:r>
          <a:r>
            <a:rPr lang="en-NZ" sz="1400" kern="1200">
              <a:solidFill>
                <a:schemeClr val="accent2"/>
              </a:solidFill>
            </a:rPr>
            <a:t>S</a:t>
          </a:r>
          <a:r>
            <a:rPr lang="en-GB" sz="1400" b="0" i="0" u="none" kern="1200">
              <a:solidFill>
                <a:schemeClr val="accent2"/>
              </a:solidFill>
            </a:rPr>
            <a:t>crutiny applied to a scheme should be relative to the size and cost of the project. </a:t>
          </a:r>
          <a:r>
            <a:rPr lang="en-GB" sz="1400" b="0" i="0" kern="1200">
              <a:solidFill>
                <a:schemeClr val="accent2"/>
              </a:solidFill>
            </a:rPr>
            <a:t>​</a:t>
          </a:r>
          <a:endParaRPr lang="en-NZ" sz="1400" kern="1200">
            <a:solidFill>
              <a:schemeClr val="accent2"/>
            </a:solidFill>
          </a:endParaRPr>
        </a:p>
      </dsp:txBody>
      <dsp:txXfrm rot="10800000">
        <a:off x="1461030" y="1846473"/>
        <a:ext cx="4214230" cy="709720"/>
      </dsp:txXfrm>
    </dsp:sp>
    <dsp:sp modelId="{2A3E9923-7D34-4649-835E-DEAF6AEE80E8}">
      <dsp:nvSpPr>
        <dsp:cNvPr id="0" name=""/>
        <dsp:cNvSpPr/>
      </dsp:nvSpPr>
      <dsp:spPr>
        <a:xfrm>
          <a:off x="928739" y="1846473"/>
          <a:ext cx="709720" cy="709720"/>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12F06577-FD9C-420D-9EF1-899361943728}">
      <dsp:nvSpPr>
        <dsp:cNvPr id="0" name=""/>
        <dsp:cNvSpPr/>
      </dsp:nvSpPr>
      <dsp:spPr>
        <a:xfrm rot="10800000">
          <a:off x="1283600" y="2768050"/>
          <a:ext cx="4391660" cy="709720"/>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67" tIns="53340" rIns="99568" bIns="53340" numCol="1" spcCol="1270" anchor="ctr" anchorCtr="0">
          <a:noAutofit/>
        </a:bodyPr>
        <a:lstStyle/>
        <a:p>
          <a:pPr marL="0" lvl="0" indent="0" algn="ctr" defTabSz="622300">
            <a:lnSpc>
              <a:spcPct val="90000"/>
            </a:lnSpc>
            <a:spcBef>
              <a:spcPct val="0"/>
            </a:spcBef>
            <a:spcAft>
              <a:spcPct val="35000"/>
            </a:spcAft>
            <a:buNone/>
          </a:pPr>
          <a:r>
            <a:rPr lang="en-NZ" sz="1400" b="1" kern="1200">
              <a:solidFill>
                <a:schemeClr val="accent2"/>
              </a:solidFill>
            </a:rPr>
            <a:t>Incentives for efficient expenditure: </a:t>
          </a:r>
          <a:r>
            <a:rPr lang="en-GB" sz="1400" b="0" i="0" u="none" kern="1200">
              <a:solidFill>
                <a:schemeClr val="accent2"/>
              </a:solidFill>
            </a:rPr>
            <a:t>Any funding within a potential scheme should ideally face incentives to be used efficiently</a:t>
          </a:r>
          <a:r>
            <a:rPr lang="en-GB" sz="1400" b="0" i="0" kern="1200">
              <a:solidFill>
                <a:schemeClr val="accent2"/>
              </a:solidFill>
            </a:rPr>
            <a:t>​.</a:t>
          </a:r>
          <a:endParaRPr lang="en-NZ" sz="1400" kern="1200">
            <a:solidFill>
              <a:schemeClr val="accent2"/>
            </a:solidFill>
          </a:endParaRPr>
        </a:p>
      </dsp:txBody>
      <dsp:txXfrm rot="10800000">
        <a:off x="1461030" y="2768050"/>
        <a:ext cx="4214230" cy="709720"/>
      </dsp:txXfrm>
    </dsp:sp>
    <dsp:sp modelId="{CFA14B5A-9701-4B93-81DE-6C954D1CE7F3}">
      <dsp:nvSpPr>
        <dsp:cNvPr id="0" name=""/>
        <dsp:cNvSpPr/>
      </dsp:nvSpPr>
      <dsp:spPr>
        <a:xfrm>
          <a:off x="928739" y="2768050"/>
          <a:ext cx="709720" cy="70972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65AAAB04-64B3-4756-8281-702F91547725}">
      <dsp:nvSpPr>
        <dsp:cNvPr id="0" name=""/>
        <dsp:cNvSpPr/>
      </dsp:nvSpPr>
      <dsp:spPr>
        <a:xfrm rot="10800000">
          <a:off x="1283600" y="3689627"/>
          <a:ext cx="4391660" cy="709720"/>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67" tIns="53340" rIns="99568" bIns="53340" numCol="1" spcCol="1270" anchor="ctr" anchorCtr="0">
          <a:noAutofit/>
        </a:bodyPr>
        <a:lstStyle/>
        <a:p>
          <a:pPr marL="0" lvl="0" indent="0" algn="ctr" defTabSz="622300">
            <a:lnSpc>
              <a:spcPct val="90000"/>
            </a:lnSpc>
            <a:spcBef>
              <a:spcPct val="0"/>
            </a:spcBef>
            <a:spcAft>
              <a:spcPct val="35000"/>
            </a:spcAft>
            <a:buNone/>
          </a:pPr>
          <a:r>
            <a:rPr lang="en-NZ" sz="1400" b="1" kern="1200">
              <a:solidFill>
                <a:schemeClr val="accent2"/>
              </a:solidFill>
            </a:rPr>
            <a:t>Relatively low cost: </a:t>
          </a:r>
          <a:r>
            <a:rPr lang="en-GB" sz="1400" b="0" i="0" u="none" kern="1200">
              <a:solidFill>
                <a:schemeClr val="accent2"/>
              </a:solidFill>
            </a:rPr>
            <a:t>Any scheme should fit within the relatively low cost DPP settings. High complexity and cost is more suitable for a CPP.</a:t>
          </a:r>
          <a:r>
            <a:rPr lang="en-GB" sz="1400" b="0" i="0" kern="1200">
              <a:solidFill>
                <a:schemeClr val="accent2"/>
              </a:solidFill>
            </a:rPr>
            <a:t>​</a:t>
          </a:r>
          <a:endParaRPr lang="en-NZ" sz="1400" kern="1200">
            <a:solidFill>
              <a:schemeClr val="accent2"/>
            </a:solidFill>
          </a:endParaRPr>
        </a:p>
      </dsp:txBody>
      <dsp:txXfrm rot="10800000">
        <a:off x="1461030" y="3689627"/>
        <a:ext cx="4214230" cy="709720"/>
      </dsp:txXfrm>
    </dsp:sp>
    <dsp:sp modelId="{75AB1E4B-9842-484B-A3D8-916983822F38}">
      <dsp:nvSpPr>
        <dsp:cNvPr id="0" name=""/>
        <dsp:cNvSpPr/>
      </dsp:nvSpPr>
      <dsp:spPr>
        <a:xfrm>
          <a:off x="928739" y="3689627"/>
          <a:ext cx="709720" cy="709720"/>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0E840-637B-4517-A6E4-DF29CE2725EF}">
      <dsp:nvSpPr>
        <dsp:cNvPr id="0" name=""/>
        <dsp:cNvSpPr/>
      </dsp:nvSpPr>
      <dsp:spPr>
        <a:xfrm>
          <a:off x="0" y="160694"/>
          <a:ext cx="2208589" cy="1325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Clr>
              <a:srgbClr val="000000"/>
            </a:buClr>
            <a:buSzPts val="1200"/>
            <a:buFont typeface="+mj-lt"/>
            <a:buNone/>
          </a:pPr>
          <a:r>
            <a:rPr lang="en-NZ" sz="1300" b="1" u="none" kern="1200"/>
            <a:t>1. What the project is for: </a:t>
          </a:r>
          <a:r>
            <a:rPr lang="en-NZ" sz="1300" u="none" kern="1200" err="1"/>
            <a:t>ie</a:t>
          </a:r>
          <a:r>
            <a:rPr lang="en-NZ" sz="1300" u="none" kern="1200"/>
            <a:t>, what type and/or characteristics of expenditure.</a:t>
          </a:r>
          <a:endParaRPr lang="en-NZ" sz="1300" kern="1200"/>
        </a:p>
      </dsp:txBody>
      <dsp:txXfrm>
        <a:off x="0" y="160694"/>
        <a:ext cx="2208589" cy="1325153"/>
      </dsp:txXfrm>
    </dsp:sp>
    <dsp:sp modelId="{1DED64CA-2F8F-4C96-A73C-A52D32010046}">
      <dsp:nvSpPr>
        <dsp:cNvPr id="0" name=""/>
        <dsp:cNvSpPr/>
      </dsp:nvSpPr>
      <dsp:spPr>
        <a:xfrm>
          <a:off x="2429448" y="160694"/>
          <a:ext cx="2208589" cy="1325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rgbClr val="000000"/>
            </a:buClr>
            <a:buSzPts val="1200"/>
            <a:buFont typeface="+mj-lt"/>
            <a:buNone/>
          </a:pPr>
          <a:r>
            <a:rPr lang="en-NZ" sz="1300" b="1" u="none" kern="1200"/>
            <a:t>2, Approval timing: </a:t>
          </a:r>
          <a:r>
            <a:rPr lang="en-NZ" sz="1300" u="none" kern="1200"/>
            <a:t>whether the allowance is approved before or after a project starts (ex-post or ex-ante).</a:t>
          </a:r>
          <a:endParaRPr lang="en-NZ" sz="1300" kern="1200"/>
        </a:p>
      </dsp:txBody>
      <dsp:txXfrm>
        <a:off x="2429448" y="160694"/>
        <a:ext cx="2208589" cy="1325153"/>
      </dsp:txXfrm>
    </dsp:sp>
    <dsp:sp modelId="{16F5B316-BF89-4324-855F-506730A6B2C8}">
      <dsp:nvSpPr>
        <dsp:cNvPr id="0" name=""/>
        <dsp:cNvSpPr/>
      </dsp:nvSpPr>
      <dsp:spPr>
        <a:xfrm>
          <a:off x="4858897" y="160694"/>
          <a:ext cx="2208589" cy="1325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NZ" sz="1300" b="1" kern="1200"/>
            <a:t>3. Expenditure approved: </a:t>
          </a:r>
          <a:r>
            <a:rPr lang="en-NZ" sz="1300" kern="1200"/>
            <a:t>the expenditure approved for a project could be its forecast cost or its actual cost.</a:t>
          </a:r>
          <a:r>
            <a:rPr lang="en-NZ" sz="1300" kern="1200">
              <a:latin typeface="Calibri"/>
            </a:rPr>
            <a:t> </a:t>
          </a:r>
        </a:p>
      </dsp:txBody>
      <dsp:txXfrm>
        <a:off x="4858897" y="160694"/>
        <a:ext cx="2208589" cy="1325153"/>
      </dsp:txXfrm>
    </dsp:sp>
    <dsp:sp modelId="{AD8D111A-65A2-4E7A-9C3C-BAEAD3A10596}">
      <dsp:nvSpPr>
        <dsp:cNvPr id="0" name=""/>
        <dsp:cNvSpPr/>
      </dsp:nvSpPr>
      <dsp:spPr>
        <a:xfrm>
          <a:off x="0" y="1706707"/>
          <a:ext cx="2208589" cy="1325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NZ" sz="1300" b="1" kern="1200"/>
            <a:t>4. Share of expenditure approved (%):</a:t>
          </a:r>
          <a:r>
            <a:rPr lang="en-NZ" sz="1300" b="1" kern="1200">
              <a:latin typeface="Calibri"/>
            </a:rPr>
            <a:t> </a:t>
          </a:r>
          <a:r>
            <a:rPr lang="en-NZ" sz="1300" kern="1200"/>
            <a:t> percentage of potential project costs that would be recoverable.</a:t>
          </a:r>
          <a:endParaRPr lang="en-NZ" sz="1300" b="0" kern="1200">
            <a:latin typeface="Calibri"/>
          </a:endParaRPr>
        </a:p>
      </dsp:txBody>
      <dsp:txXfrm>
        <a:off x="0" y="1706707"/>
        <a:ext cx="2208589" cy="1325153"/>
      </dsp:txXfrm>
    </dsp:sp>
    <dsp:sp modelId="{05711574-4638-404F-82E3-C225474D964E}">
      <dsp:nvSpPr>
        <dsp:cNvPr id="0" name=""/>
        <dsp:cNvSpPr/>
      </dsp:nvSpPr>
      <dsp:spPr>
        <a:xfrm>
          <a:off x="2429448" y="1706707"/>
          <a:ext cx="2208589" cy="1325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b="1" kern="1200"/>
            <a:t>5. When and on what conditions (if any) approved expenditure is received: </a:t>
          </a:r>
          <a:r>
            <a:rPr lang="en-NZ" sz="1300" kern="1200"/>
            <a:t>timing for when approved expenditure is received and conditions for receipt.</a:t>
          </a:r>
          <a:endParaRPr lang="en-GB" sz="1300" kern="1200"/>
        </a:p>
      </dsp:txBody>
      <dsp:txXfrm>
        <a:off x="2429448" y="1706707"/>
        <a:ext cx="2208589" cy="1325153"/>
      </dsp:txXfrm>
    </dsp:sp>
    <dsp:sp modelId="{B3ABC7B5-3846-489A-9081-738904C5CCC7}">
      <dsp:nvSpPr>
        <dsp:cNvPr id="0" name=""/>
        <dsp:cNvSpPr/>
      </dsp:nvSpPr>
      <dsp:spPr>
        <a:xfrm>
          <a:off x="4858897" y="1706707"/>
          <a:ext cx="2208589" cy="1325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b="1" kern="1200"/>
            <a:t>6. Maximum expenditure permissible ($ and/or %): </a:t>
          </a:r>
          <a:r>
            <a:rPr lang="en-NZ" sz="1300" kern="1200"/>
            <a:t>this is the maximum $ amount that an EDB could recover for their project costs.</a:t>
          </a:r>
        </a:p>
      </dsp:txBody>
      <dsp:txXfrm>
        <a:off x="4858897" y="1706707"/>
        <a:ext cx="2208589" cy="1325153"/>
      </dsp:txXfrm>
    </dsp:sp>
    <dsp:sp modelId="{522BE372-AD08-4C82-8185-D5EE0AA2FC25}">
      <dsp:nvSpPr>
        <dsp:cNvPr id="0" name=""/>
        <dsp:cNvSpPr/>
      </dsp:nvSpPr>
      <dsp:spPr>
        <a:xfrm>
          <a:off x="0" y="3169592"/>
          <a:ext cx="2208589" cy="1325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NZ" sz="1300" b="1" kern="1200"/>
            <a:t>7. Supporting evidence: </a:t>
          </a:r>
          <a:r>
            <a:rPr lang="en-NZ" sz="1300" kern="1200"/>
            <a:t>what (if</a:t>
          </a:r>
          <a:r>
            <a:rPr lang="en-NZ" sz="1300" b="1" kern="1200"/>
            <a:t> </a:t>
          </a:r>
          <a:r>
            <a:rPr lang="en-NZ" sz="1300" kern="1200"/>
            <a:t>any) supporting evidence that would be potentially required.</a:t>
          </a:r>
        </a:p>
      </dsp:txBody>
      <dsp:txXfrm>
        <a:off x="0" y="3169592"/>
        <a:ext cx="2208589" cy="1325153"/>
      </dsp:txXfrm>
    </dsp:sp>
    <dsp:sp modelId="{89A60651-3DD7-48A1-BA2A-D74B49A93EE6}">
      <dsp:nvSpPr>
        <dsp:cNvPr id="0" name=""/>
        <dsp:cNvSpPr/>
      </dsp:nvSpPr>
      <dsp:spPr>
        <a:xfrm>
          <a:off x="2435014" y="3151120"/>
          <a:ext cx="2208589" cy="1325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rgbClr val="000000"/>
            </a:buClr>
            <a:buSzPts val="1200"/>
            <a:buFont typeface="+mj-lt"/>
            <a:buNone/>
          </a:pPr>
          <a:r>
            <a:rPr lang="en-NZ" sz="1300" b="1" u="none" kern="1200"/>
            <a:t>8. Penalty/reward mechanism: </a:t>
          </a:r>
          <a:r>
            <a:rPr lang="en-NZ" sz="1300" u="none" kern="1200"/>
            <a:t>such a mechanism could be used to increase or reduce incentive strength to match the potential rewards to the risks faced.</a:t>
          </a:r>
        </a:p>
      </dsp:txBody>
      <dsp:txXfrm>
        <a:off x="2435014" y="3151120"/>
        <a:ext cx="2208589" cy="13251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EAAB4-F583-44C8-B331-E23E549182A5}">
      <dsp:nvSpPr>
        <dsp:cNvPr id="0" name=""/>
        <dsp:cNvSpPr/>
      </dsp:nvSpPr>
      <dsp:spPr>
        <a:xfrm>
          <a:off x="649" y="1329626"/>
          <a:ext cx="2796313" cy="335557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NZ" sz="2500" b="1" kern="1200">
              <a:solidFill>
                <a:schemeClr val="bg1"/>
              </a:solidFill>
            </a:rPr>
            <a:t>What we hoped for</a:t>
          </a:r>
          <a:endParaRPr lang="en-NZ" sz="2500" kern="1200">
            <a:solidFill>
              <a:schemeClr val="bg1"/>
            </a:solidFill>
          </a:endParaRPr>
        </a:p>
      </dsp:txBody>
      <dsp:txXfrm rot="16200000">
        <a:off x="-1095505" y="2425781"/>
        <a:ext cx="2751572" cy="559262"/>
      </dsp:txXfrm>
    </dsp:sp>
    <dsp:sp modelId="{30F4DB69-49A4-49BC-B540-0F9DAFA36CF6}">
      <dsp:nvSpPr>
        <dsp:cNvPr id="0" name=""/>
        <dsp:cNvSpPr/>
      </dsp:nvSpPr>
      <dsp:spPr>
        <a:xfrm>
          <a:off x="559912" y="1329626"/>
          <a:ext cx="2083253" cy="33555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n-NZ" sz="1300" kern="1200">
              <a:solidFill>
                <a:schemeClr val="bg1"/>
              </a:solidFill>
            </a:rPr>
            <a:t>To increase </a:t>
          </a:r>
          <a:r>
            <a:rPr lang="en-GB" sz="1300" kern="1200">
              <a:solidFill>
                <a:schemeClr val="bg1"/>
              </a:solidFill>
            </a:rPr>
            <a:t>incentives for EDBs to be more innovative; and</a:t>
          </a:r>
          <a:endParaRPr lang="en-NZ" sz="1300" kern="1200">
            <a:solidFill>
              <a:schemeClr val="bg1"/>
            </a:solidFill>
          </a:endParaRPr>
        </a:p>
        <a:p>
          <a:pPr marL="0" lvl="0" indent="0" algn="l" defTabSz="577850">
            <a:lnSpc>
              <a:spcPct val="90000"/>
            </a:lnSpc>
            <a:spcBef>
              <a:spcPct val="0"/>
            </a:spcBef>
            <a:spcAft>
              <a:spcPct val="35000"/>
            </a:spcAft>
            <a:buNone/>
          </a:pPr>
          <a:r>
            <a:rPr lang="en-GB" sz="1300" kern="1200">
              <a:solidFill>
                <a:schemeClr val="bg1"/>
              </a:solidFill>
            </a:rPr>
            <a:t>To encourage more expenditure on innovative projects that would promote long-term benefits for consumers</a:t>
          </a:r>
          <a:endParaRPr lang="en-NZ" sz="1300" kern="1200">
            <a:solidFill>
              <a:schemeClr val="bg1"/>
            </a:solidFill>
          </a:endParaRPr>
        </a:p>
      </dsp:txBody>
      <dsp:txXfrm>
        <a:off x="559912" y="1329626"/>
        <a:ext cx="2083253" cy="3355576"/>
      </dsp:txXfrm>
    </dsp:sp>
    <dsp:sp modelId="{0847B06C-E884-4072-A0EB-3053576EDC53}">
      <dsp:nvSpPr>
        <dsp:cNvPr id="0" name=""/>
        <dsp:cNvSpPr/>
      </dsp:nvSpPr>
      <dsp:spPr>
        <a:xfrm>
          <a:off x="2894834" y="1329626"/>
          <a:ext cx="2796313" cy="335557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NZ" sz="2500" b="1" kern="1200">
              <a:solidFill>
                <a:schemeClr val="bg1"/>
              </a:solidFill>
            </a:rPr>
            <a:t>What happened</a:t>
          </a:r>
          <a:endParaRPr lang="en-NZ" sz="2500" kern="1200">
            <a:solidFill>
              <a:schemeClr val="bg1"/>
            </a:solidFill>
          </a:endParaRPr>
        </a:p>
      </dsp:txBody>
      <dsp:txXfrm rot="16200000">
        <a:off x="1798679" y="2425781"/>
        <a:ext cx="2751572" cy="559262"/>
      </dsp:txXfrm>
    </dsp:sp>
    <dsp:sp modelId="{45F3D7DE-B426-42D5-858E-866C4C06A745}">
      <dsp:nvSpPr>
        <dsp:cNvPr id="0" name=""/>
        <dsp:cNvSpPr/>
      </dsp:nvSpPr>
      <dsp:spPr>
        <a:xfrm rot="5400000">
          <a:off x="2662301" y="3995907"/>
          <a:ext cx="493029" cy="41944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76BEA-DE83-43B7-A4B7-78E1C196C89E}">
      <dsp:nvSpPr>
        <dsp:cNvPr id="0" name=""/>
        <dsp:cNvSpPr/>
      </dsp:nvSpPr>
      <dsp:spPr>
        <a:xfrm>
          <a:off x="3454096" y="1329626"/>
          <a:ext cx="2083253" cy="33555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n-NZ" sz="1300" kern="1200">
              <a:solidFill>
                <a:schemeClr val="bg1"/>
              </a:solidFill>
            </a:rPr>
            <a:t>We received two IPA applications: Orion (declined) and Vector (approved)</a:t>
          </a:r>
        </a:p>
        <a:p>
          <a:pPr marL="0" lvl="0" indent="0" algn="l" defTabSz="577850" rtl="0">
            <a:lnSpc>
              <a:spcPct val="90000"/>
            </a:lnSpc>
            <a:spcBef>
              <a:spcPct val="0"/>
            </a:spcBef>
            <a:spcAft>
              <a:spcPct val="35000"/>
            </a:spcAft>
            <a:buNone/>
          </a:pPr>
          <a:r>
            <a:rPr lang="en-NZ" sz="1300" kern="1200">
              <a:solidFill>
                <a:schemeClr val="bg1"/>
              </a:solidFill>
            </a:rPr>
            <a:t>We heard EDBs did not apply for more IPA funding due to narrow eligibility criteria,</a:t>
          </a:r>
          <a:r>
            <a:rPr lang="en-NZ" sz="1300" kern="1200">
              <a:solidFill>
                <a:schemeClr val="bg1"/>
              </a:solidFill>
              <a:latin typeface="Calibri"/>
            </a:rPr>
            <a:t> ex-ante</a:t>
          </a:r>
          <a:r>
            <a:rPr lang="en-NZ" sz="1300" kern="1200">
              <a:solidFill>
                <a:schemeClr val="bg1"/>
              </a:solidFill>
            </a:rPr>
            <a:t> </a:t>
          </a:r>
          <a:r>
            <a:rPr lang="en-NZ" sz="1300" kern="1200">
              <a:solidFill>
                <a:schemeClr val="bg1"/>
              </a:solidFill>
              <a:latin typeface="Calibri"/>
            </a:rPr>
            <a:t>engineering report, </a:t>
          </a:r>
          <a:r>
            <a:rPr lang="en-NZ" sz="1300" kern="1200">
              <a:solidFill>
                <a:schemeClr val="bg1"/>
              </a:solidFill>
            </a:rPr>
            <a:t>uncertainty of success and </a:t>
          </a:r>
          <a:r>
            <a:rPr lang="en-NZ" sz="1300" kern="1200">
              <a:solidFill>
                <a:schemeClr val="bg1"/>
              </a:solidFill>
              <a:latin typeface="Calibri"/>
            </a:rPr>
            <a:t>concerns about </a:t>
          </a:r>
          <a:r>
            <a:rPr lang="en-NZ" sz="1300" kern="1200">
              <a:solidFill>
                <a:schemeClr val="bg1"/>
              </a:solidFill>
            </a:rPr>
            <a:t>processing times</a:t>
          </a:r>
          <a:r>
            <a:rPr lang="en-NZ" sz="1300" kern="1200">
              <a:solidFill>
                <a:schemeClr val="bg1"/>
              </a:solidFill>
              <a:latin typeface="Calibri"/>
            </a:rPr>
            <a:t> </a:t>
          </a:r>
          <a:endParaRPr lang="en-NZ" sz="1300" kern="1200">
            <a:solidFill>
              <a:schemeClr val="bg1"/>
            </a:solidFill>
          </a:endParaRPr>
        </a:p>
        <a:p>
          <a:pPr marL="0" lvl="0" indent="0" algn="l" defTabSz="577850" rtl="0">
            <a:lnSpc>
              <a:spcPct val="90000"/>
            </a:lnSpc>
            <a:spcBef>
              <a:spcPct val="0"/>
            </a:spcBef>
            <a:spcAft>
              <a:spcPct val="35000"/>
            </a:spcAft>
            <a:buNone/>
          </a:pPr>
          <a:r>
            <a:rPr lang="en-NZ" sz="1300" kern="1200">
              <a:solidFill>
                <a:schemeClr val="bg1"/>
              </a:solidFill>
              <a:latin typeface="Calibri"/>
            </a:rPr>
            <a:t>Changing the requirement for an ex-ante engineering report has led to more interest - we</a:t>
          </a:r>
          <a:r>
            <a:rPr lang="en-NZ" sz="1300" kern="1200">
              <a:solidFill>
                <a:schemeClr val="bg1"/>
              </a:solidFill>
            </a:rPr>
            <a:t> may receive further IPA applications under the DPP3</a:t>
          </a:r>
        </a:p>
      </dsp:txBody>
      <dsp:txXfrm>
        <a:off x="3454096" y="1329626"/>
        <a:ext cx="2083253" cy="3355576"/>
      </dsp:txXfrm>
    </dsp:sp>
    <dsp:sp modelId="{A3EB049B-C2C7-475C-8521-3AD2B1B99BBA}">
      <dsp:nvSpPr>
        <dsp:cNvPr id="0" name=""/>
        <dsp:cNvSpPr/>
      </dsp:nvSpPr>
      <dsp:spPr>
        <a:xfrm>
          <a:off x="5789018" y="1329626"/>
          <a:ext cx="2796313" cy="335557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NZ" sz="2500" b="1" kern="1200">
              <a:solidFill>
                <a:schemeClr val="bg1"/>
              </a:solidFill>
            </a:rPr>
            <a:t>What we learnt</a:t>
          </a:r>
          <a:endParaRPr lang="en-NZ" sz="2500" kern="1200">
            <a:solidFill>
              <a:schemeClr val="bg1"/>
            </a:solidFill>
          </a:endParaRPr>
        </a:p>
      </dsp:txBody>
      <dsp:txXfrm rot="16200000">
        <a:off x="4692863" y="2425781"/>
        <a:ext cx="2751572" cy="559262"/>
      </dsp:txXfrm>
    </dsp:sp>
    <dsp:sp modelId="{9C439238-A2CC-4575-A6A5-0268F123B911}">
      <dsp:nvSpPr>
        <dsp:cNvPr id="0" name=""/>
        <dsp:cNvSpPr/>
      </dsp:nvSpPr>
      <dsp:spPr>
        <a:xfrm rot="5400000">
          <a:off x="5556485" y="3995907"/>
          <a:ext cx="493029" cy="41944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53A465-9F3D-4774-A6BD-B571665866D3}">
      <dsp:nvSpPr>
        <dsp:cNvPr id="0" name=""/>
        <dsp:cNvSpPr/>
      </dsp:nvSpPr>
      <dsp:spPr>
        <a:xfrm>
          <a:off x="6348281" y="1329626"/>
          <a:ext cx="2083253" cy="33555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rtl="0">
            <a:lnSpc>
              <a:spcPct val="90000"/>
            </a:lnSpc>
            <a:spcBef>
              <a:spcPct val="0"/>
            </a:spcBef>
            <a:spcAft>
              <a:spcPct val="35000"/>
            </a:spcAft>
            <a:buFont typeface="Arial" panose="020B0604020202020204" pitchFamily="34" charset="0"/>
            <a:buNone/>
          </a:pPr>
          <a:r>
            <a:rPr lang="en-NZ" sz="1300" b="1" i="0" kern="1200">
              <a:solidFill>
                <a:schemeClr val="bg1"/>
              </a:solidFill>
            </a:rPr>
            <a:t>Definitions can be a barrier: </a:t>
          </a:r>
          <a:r>
            <a:rPr lang="en-NZ" sz="1300" kern="1200">
              <a:solidFill>
                <a:schemeClr val="bg1"/>
              </a:solidFill>
            </a:rPr>
            <a:t>the regime should incentivise many kinds of solutions</a:t>
          </a:r>
          <a:r>
            <a:rPr lang="en-NZ" sz="1300" kern="1200">
              <a:solidFill>
                <a:schemeClr val="bg1"/>
              </a:solidFill>
              <a:latin typeface="Calibri"/>
            </a:rPr>
            <a:t> and not be limited to "innovation"</a:t>
          </a:r>
          <a:endParaRPr lang="en-NZ" sz="1300" kern="1200">
            <a:solidFill>
              <a:schemeClr val="bg1"/>
            </a:solidFill>
          </a:endParaRPr>
        </a:p>
        <a:p>
          <a:pPr marL="0" lvl="0" indent="0" algn="l" defTabSz="577850" rtl="0">
            <a:lnSpc>
              <a:spcPct val="90000"/>
            </a:lnSpc>
            <a:spcBef>
              <a:spcPct val="0"/>
            </a:spcBef>
            <a:spcAft>
              <a:spcPct val="35000"/>
            </a:spcAft>
            <a:buNone/>
          </a:pPr>
          <a:r>
            <a:rPr lang="en-NZ" sz="1300" b="1" i="0" kern="1200">
              <a:solidFill>
                <a:schemeClr val="bg1"/>
              </a:solidFill>
            </a:rPr>
            <a:t>The amount of money matters: </a:t>
          </a:r>
          <a:r>
            <a:rPr lang="en-NZ" sz="1300" kern="1200">
              <a:solidFill>
                <a:schemeClr val="bg1"/>
              </a:solidFill>
            </a:rPr>
            <a:t>the IPA </a:t>
          </a:r>
          <a:r>
            <a:rPr lang="en-NZ" sz="1300" kern="1200">
              <a:solidFill>
                <a:schemeClr val="bg1"/>
              </a:solidFill>
              <a:latin typeface="Calibri"/>
            </a:rPr>
            <a:t>was a relatively small funding source</a:t>
          </a:r>
          <a:endParaRPr lang="en-NZ" sz="1300" kern="1200">
            <a:solidFill>
              <a:schemeClr val="bg1"/>
            </a:solidFill>
          </a:endParaRPr>
        </a:p>
        <a:p>
          <a:pPr marL="0" lvl="0" indent="0" algn="l" defTabSz="577850" rtl="0">
            <a:lnSpc>
              <a:spcPct val="90000"/>
            </a:lnSpc>
            <a:spcBef>
              <a:spcPct val="0"/>
            </a:spcBef>
            <a:spcAft>
              <a:spcPct val="35000"/>
            </a:spcAft>
            <a:buNone/>
          </a:pPr>
          <a:r>
            <a:rPr lang="en-NZ" sz="1300" b="1" i="0" kern="1200">
              <a:solidFill>
                <a:schemeClr val="bg1"/>
              </a:solidFill>
            </a:rPr>
            <a:t>Innovation occurs outside the IPA: </a:t>
          </a:r>
          <a:r>
            <a:rPr lang="en-NZ" sz="1300" kern="1200">
              <a:solidFill>
                <a:schemeClr val="bg1"/>
              </a:solidFill>
            </a:rPr>
            <a:t>EDBs are willing to trial new innovative projects using their opex and capex allowances</a:t>
          </a:r>
          <a:r>
            <a:rPr lang="en-NZ" sz="1300" kern="1200">
              <a:solidFill>
                <a:schemeClr val="bg1"/>
              </a:solidFill>
              <a:latin typeface="Calibri"/>
            </a:rPr>
            <a:t> </a:t>
          </a:r>
          <a:endParaRPr lang="en-NZ" sz="1300" kern="1200">
            <a:solidFill>
              <a:schemeClr val="bg1"/>
            </a:solidFill>
          </a:endParaRPr>
        </a:p>
      </dsp:txBody>
      <dsp:txXfrm>
        <a:off x="6348281" y="1329626"/>
        <a:ext cx="2083253" cy="335557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6D35D-940F-F8B6-E11E-AE10BE1D55BE}"/>
              </a:ext>
            </a:extLst>
          </p:cNvPr>
          <p:cNvSpPr>
            <a:spLocks noGrp="1"/>
          </p:cNvSpPr>
          <p:nvPr>
            <p:ph type="hdr" sz="quarter"/>
          </p:nvPr>
        </p:nvSpPr>
        <p:spPr>
          <a:xfrm>
            <a:off x="0" y="0"/>
            <a:ext cx="6796088" cy="496888"/>
          </a:xfrm>
          <a:prstGeom prst="rect">
            <a:avLst/>
          </a:prstGeom>
        </p:spPr>
        <p:txBody>
          <a:bodyPr vert="horz" wrap="square" lIns="91433" tIns="45717" rIns="91433" bIns="45717" numCol="1" anchor="t" anchorCtr="0" compatLnSpc="1">
            <a:prstTxWarp prst="textNoShape">
              <a:avLst/>
            </a:prstTxWarp>
          </a:bodyPr>
          <a:lstStyle>
            <a:lvl1pPr eaLnBrk="1" hangingPunct="1">
              <a:defRPr sz="2000">
                <a:latin typeface="Calibri" pitchFamily="-65" charset="0"/>
                <a:ea typeface="ＭＳ Ｐゴシック" pitchFamily="-65" charset="-128"/>
                <a:cs typeface="+mn-cs"/>
              </a:defRPr>
            </a:lvl1pPr>
          </a:lstStyle>
          <a:p>
            <a:pPr>
              <a:defRPr/>
            </a:pPr>
            <a:endParaRPr lang="en-NZ"/>
          </a:p>
        </p:txBody>
      </p:sp>
      <p:sp>
        <p:nvSpPr>
          <p:cNvPr id="5" name="Slide Number Placeholder 4">
            <a:extLst>
              <a:ext uri="{FF2B5EF4-FFF2-40B4-BE49-F238E27FC236}">
                <a16:creationId xmlns:a16="http://schemas.microsoft.com/office/drawing/2014/main" id="{C5F56362-9A23-715B-B880-0FC00F66B666}"/>
              </a:ext>
            </a:extLst>
          </p:cNvPr>
          <p:cNvSpPr>
            <a:spLocks noGrp="1"/>
          </p:cNvSpPr>
          <p:nvPr>
            <p:ph type="sldNum" sz="quarter" idx="3"/>
          </p:nvPr>
        </p:nvSpPr>
        <p:spPr>
          <a:xfrm>
            <a:off x="3849688" y="9428163"/>
            <a:ext cx="2946400" cy="496887"/>
          </a:xfrm>
          <a:prstGeom prst="rect">
            <a:avLst/>
          </a:prstGeom>
        </p:spPr>
        <p:txBody>
          <a:bodyPr vert="horz" wrap="square" lIns="91433" tIns="45717" rIns="91433" bIns="45717" numCol="1" anchor="b" anchorCtr="0" compatLnSpc="1">
            <a:prstTxWarp prst="textNoShape">
              <a:avLst/>
            </a:prstTxWarp>
          </a:bodyPr>
          <a:lstStyle>
            <a:lvl1pPr algn="r" eaLnBrk="1" hangingPunct="1">
              <a:defRPr sz="1200"/>
            </a:lvl1pPr>
          </a:lstStyle>
          <a:p>
            <a:pPr>
              <a:defRPr/>
            </a:pPr>
            <a:fld id="{0F37DD24-97BF-9B45-9BAE-BBE21DC3955B}" type="slidenum">
              <a:rPr lang="en-NZ" altLang="en-US"/>
              <a:pPr>
                <a:defRPr/>
              </a:pPr>
              <a:t>‹#›</a:t>
            </a:fld>
            <a:endParaRPr lang="en-NZ"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94140B6-0E08-5742-68FC-5A94D3A79AED}"/>
              </a:ext>
            </a:extLst>
          </p:cNvPr>
          <p:cNvSpPr>
            <a:spLocks noGrp="1" noRot="1" noChangeAspect="1"/>
          </p:cNvSpPr>
          <p:nvPr>
            <p:ph type="sldImg" idx="2"/>
          </p:nvPr>
        </p:nvSpPr>
        <p:spPr>
          <a:xfrm>
            <a:off x="396875" y="328613"/>
            <a:ext cx="5976938" cy="4138612"/>
          </a:xfrm>
          <a:prstGeom prst="rect">
            <a:avLst/>
          </a:prstGeom>
          <a:noFill/>
          <a:ln w="12700">
            <a:solidFill>
              <a:prstClr val="black"/>
            </a:solidFill>
          </a:ln>
        </p:spPr>
        <p:txBody>
          <a:bodyPr vert="horz" wrap="square" lIns="91433" tIns="45717" rIns="91433" bIns="45717"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2A1388FF-98C6-60CC-9883-D404F89AEC4A}"/>
              </a:ext>
            </a:extLst>
          </p:cNvPr>
          <p:cNvSpPr>
            <a:spLocks noGrp="1"/>
          </p:cNvSpPr>
          <p:nvPr>
            <p:ph type="body" sz="quarter" idx="3"/>
          </p:nvPr>
        </p:nvSpPr>
        <p:spPr>
          <a:xfrm>
            <a:off x="679450" y="4714875"/>
            <a:ext cx="5438775" cy="4467225"/>
          </a:xfrm>
          <a:prstGeom prst="rect">
            <a:avLst/>
          </a:prstGeom>
        </p:spPr>
        <p:txBody>
          <a:bodyPr vert="horz" wrap="square" lIns="91433" tIns="45717" rIns="91433" bIns="45717"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6DD60CE8-D0F0-E40E-F909-31A74F6CA001}"/>
              </a:ext>
            </a:extLst>
          </p:cNvPr>
          <p:cNvSpPr>
            <a:spLocks noGrp="1"/>
          </p:cNvSpPr>
          <p:nvPr>
            <p:ph type="sldNum" sz="quarter" idx="5"/>
          </p:nvPr>
        </p:nvSpPr>
        <p:spPr>
          <a:xfrm>
            <a:off x="6118225" y="9428163"/>
            <a:ext cx="677863" cy="496887"/>
          </a:xfrm>
          <a:prstGeom prst="rect">
            <a:avLst/>
          </a:prstGeom>
        </p:spPr>
        <p:txBody>
          <a:bodyPr vert="horz" wrap="square" lIns="91433" tIns="45717" rIns="91433" bIns="45717" numCol="1" anchor="b" anchorCtr="0" compatLnSpc="1">
            <a:prstTxWarp prst="textNoShape">
              <a:avLst/>
            </a:prstTxWarp>
          </a:bodyPr>
          <a:lstStyle>
            <a:lvl1pPr algn="r" eaLnBrk="1" hangingPunct="1">
              <a:defRPr sz="1000">
                <a:solidFill>
                  <a:schemeClr val="tx2"/>
                </a:solidFill>
                <a:latin typeface="Calibri" panose="020F0502020204030204" pitchFamily="34" charset="0"/>
              </a:defRPr>
            </a:lvl1pPr>
          </a:lstStyle>
          <a:p>
            <a:pPr>
              <a:defRPr/>
            </a:pPr>
            <a:fld id="{71F73910-99AD-FB47-81A0-40DA81BB1F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2pPr>
    <a:lvl3pPr marL="9144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3pPr>
    <a:lvl4pPr marL="13716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4pPr>
    <a:lvl5pPr marL="18288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40A8DA16-5FBD-45B6-C97E-0C7E03E7C6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7865395D-B78F-6209-F572-0BC06C7199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E3BF008F-CE3E-9A65-BF00-035611175C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93A09191-76D5-F0C6-99D5-F453BCFB96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E6C74C81-C204-28CE-7A1D-752C8D0B79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2455EAC7-C4C7-CFB6-32A2-1F20625AB9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Tree>
    <p:extLst>
      <p:ext uri="{BB962C8B-B14F-4D97-AF65-F5344CB8AC3E}">
        <p14:creationId xmlns:p14="http://schemas.microsoft.com/office/powerpoint/2010/main" val="320622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Tree>
    <p:extLst>
      <p:ext uri="{BB962C8B-B14F-4D97-AF65-F5344CB8AC3E}">
        <p14:creationId xmlns:p14="http://schemas.microsoft.com/office/powerpoint/2010/main" val="98867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973515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48130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26729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4600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67158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omcom.govt.nz/" TargetMode="External"/><Relationship Id="rId2" Type="http://schemas.openxmlformats.org/officeDocument/2006/relationships/hyperlink" Target="mailto:contact@comcom.govt.nz"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2" name="Text Placeholder 15"/>
          <p:cNvSpPr>
            <a:spLocks noGrp="1"/>
          </p:cNvSpPr>
          <p:nvPr>
            <p:ph type="body" sz="quarter" idx="11"/>
          </p:nvPr>
        </p:nvSpPr>
        <p:spPr>
          <a:xfrm>
            <a:off x="941415" y="3352800"/>
            <a:ext cx="8001000" cy="2514600"/>
          </a:xfrm>
          <a:prstGeom prst="rect">
            <a:avLst/>
          </a:prstGeom>
        </p:spPr>
        <p:txBody>
          <a:bodyPr/>
          <a:lstStyle>
            <a:lvl1pPr marL="0" indent="0" algn="ctr">
              <a:spcBef>
                <a:spcPts val="0"/>
              </a:spcBef>
              <a:buFontTx/>
              <a:buNone/>
              <a:defRPr sz="2800" cap="none" baseline="0">
                <a:solidFill>
                  <a:schemeClr val="accent4"/>
                </a:solidFill>
                <a:latin typeface="Calibri" pitchFamily="34" charset="0"/>
              </a:defRPr>
            </a:lvl1pPr>
            <a:lvl3pPr>
              <a:defRPr>
                <a:latin typeface="Arial"/>
                <a:cs typeface="Arial"/>
              </a:defRPr>
            </a:lvl3pPr>
            <a:lvl4pPr>
              <a:defRPr>
                <a:latin typeface="Arial"/>
                <a:cs typeface="Arial"/>
              </a:defRPr>
            </a:lvl4pPr>
            <a:lvl5pPr marL="1252538" indent="-447675">
              <a:buFont typeface="Lucida Grande"/>
              <a:buChar cha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5">
            <a:extLst>
              <a:ext uri="{FF2B5EF4-FFF2-40B4-BE49-F238E27FC236}">
                <a16:creationId xmlns:a16="http://schemas.microsoft.com/office/drawing/2014/main" id="{ABBC1817-909C-9AE8-6107-33063045B9AB}"/>
              </a:ext>
            </a:extLst>
          </p:cNvPr>
          <p:cNvSpPr>
            <a:spLocks noGrp="1"/>
          </p:cNvSpPr>
          <p:nvPr>
            <p:ph type="sldNum" sz="quarter" idx="12"/>
          </p:nvPr>
        </p:nvSpPr>
        <p:spPr/>
        <p:txBody>
          <a:bodyPr/>
          <a:lstStyle>
            <a:lvl1pPr>
              <a:defRPr/>
            </a:lvl1pPr>
          </a:lstStyle>
          <a:p>
            <a:pPr>
              <a:defRPr/>
            </a:pPr>
            <a:fld id="{1565EA62-1CC4-7840-9BB2-F017F5D9E563}" type="slidenum">
              <a:rPr lang="en-US" altLang="en-US"/>
              <a:pPr>
                <a:defRPr/>
              </a:pPr>
              <a:t>‹#›</a:t>
            </a:fld>
            <a:endParaRPr lang="en-US" altLang="en-US"/>
          </a:p>
        </p:txBody>
      </p:sp>
    </p:spTree>
    <p:extLst>
      <p:ext uri="{BB962C8B-B14F-4D97-AF65-F5344CB8AC3E}">
        <p14:creationId xmlns:p14="http://schemas.microsoft.com/office/powerpoint/2010/main" val="20284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age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ED40B2-55F9-C359-A777-370B776227CD}"/>
              </a:ext>
            </a:extLst>
          </p:cNvPr>
          <p:cNvSpPr txBox="1">
            <a:spLocks noChangeArrowheads="1"/>
          </p:cNvSpPr>
          <p:nvPr userDrawn="1"/>
        </p:nvSpPr>
        <p:spPr bwMode="auto">
          <a:xfrm>
            <a:off x="5232400" y="1778000"/>
            <a:ext cx="184150" cy="369888"/>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endParaRPr lang="en-US" sz="1800"/>
          </a:p>
        </p:txBody>
      </p:sp>
      <p:sp>
        <p:nvSpPr>
          <p:cNvPr id="10" name="Text Placeholder 24"/>
          <p:cNvSpPr>
            <a:spLocks noGrp="1"/>
          </p:cNvSpPr>
          <p:nvPr>
            <p:ph type="body" sz="quarter" idx="10"/>
          </p:nvPr>
        </p:nvSpPr>
        <p:spPr>
          <a:xfrm>
            <a:off x="522370" y="447086"/>
            <a:ext cx="7131497" cy="1059983"/>
          </a:xfrm>
          <a:prstGeom prst="rect">
            <a:avLst/>
          </a:prstGeom>
          <a:noFill/>
        </p:spPr>
        <p:txBody>
          <a:bodyPr/>
          <a:lstStyle>
            <a:lvl1pPr marL="0" indent="0">
              <a:lnSpc>
                <a:spcPct val="70000"/>
              </a:lnSpc>
              <a:buFontTx/>
              <a:buNone/>
              <a:defRPr sz="3600" b="0" cap="none" baseline="0">
                <a:solidFill>
                  <a:schemeClr val="tx2">
                    <a:lumMod val="85000"/>
                    <a:lumOff val="15000"/>
                  </a:schemeClr>
                </a:solidFill>
                <a:latin typeface="Calibri" pitchFamily="34" charset="0"/>
              </a:defRPr>
            </a:lvl1pPr>
          </a:lstStyle>
          <a:p>
            <a:pPr lvl="0"/>
            <a:r>
              <a:rPr lang="en-US"/>
              <a:t>Click to edit Master text styles</a:t>
            </a:r>
          </a:p>
        </p:txBody>
      </p:sp>
      <p:sp>
        <p:nvSpPr>
          <p:cNvPr id="3" name="Text Placeholder 2"/>
          <p:cNvSpPr>
            <a:spLocks noGrp="1"/>
          </p:cNvSpPr>
          <p:nvPr>
            <p:ph type="body" sz="quarter" idx="15"/>
          </p:nvPr>
        </p:nvSpPr>
        <p:spPr>
          <a:xfrm>
            <a:off x="525463" y="1516065"/>
            <a:ext cx="8821737" cy="4318000"/>
          </a:xfrm>
          <a:prstGeom prst="rect">
            <a:avLst/>
          </a:prstGeom>
        </p:spPr>
        <p:txBody>
          <a:bodyPr/>
          <a:lstStyle>
            <a:lvl1pPr marL="457200" indent="-457200">
              <a:buSzPct val="120000"/>
              <a:buFont typeface="Arial"/>
              <a:buChar char="•"/>
              <a:defRPr baseline="0">
                <a:latin typeface="+mn-lt"/>
                <a:cs typeface="Arial"/>
              </a:defRPr>
            </a:lvl1pPr>
            <a:lvl2pPr marL="896938" indent="-447675">
              <a:buSzPct val="70000"/>
              <a:buFont typeface="Courier New"/>
              <a:buChar char="o"/>
              <a:defRPr baseline="0">
                <a:latin typeface="+mn-lt"/>
                <a:cs typeface="Arial"/>
              </a:defRPr>
            </a:lvl2pPr>
            <a:lvl3pPr marL="1354138" indent="-457200">
              <a:buSzPct val="100000"/>
              <a:buFont typeface="Lucida Grande"/>
              <a:buChar char="–"/>
              <a:defRPr baseline="0">
                <a:latin typeface="+mn-lt"/>
                <a:cs typeface="Arial"/>
              </a:defRPr>
            </a:lvl3pPr>
            <a:lvl4pPr marL="355600" indent="0">
              <a:buNone/>
              <a:defRPr/>
            </a:lvl4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AD98024A-BE88-BD3D-A1E3-5E5E1BE2A8B2}"/>
              </a:ext>
            </a:extLst>
          </p:cNvPr>
          <p:cNvSpPr>
            <a:spLocks noGrp="1"/>
          </p:cNvSpPr>
          <p:nvPr>
            <p:ph type="sldNum" sz="quarter" idx="16"/>
          </p:nvPr>
        </p:nvSpPr>
        <p:spPr/>
        <p:txBody>
          <a:bodyPr/>
          <a:lstStyle>
            <a:lvl1pPr>
              <a:defRPr/>
            </a:lvl1pPr>
          </a:lstStyle>
          <a:p>
            <a:pPr>
              <a:defRPr/>
            </a:pPr>
            <a:fld id="{632CEC48-5BB5-E84D-BFEA-19C8F49B6DA5}" type="slidenum">
              <a:rPr lang="en-US" altLang="en-US"/>
              <a:pPr>
                <a:defRPr/>
              </a:pPr>
              <a:t>‹#›</a:t>
            </a:fld>
            <a:endParaRPr lang="en-US" altLang="en-US"/>
          </a:p>
        </p:txBody>
      </p:sp>
    </p:spTree>
    <p:extLst>
      <p:ext uri="{BB962C8B-B14F-4D97-AF65-F5344CB8AC3E}">
        <p14:creationId xmlns:p14="http://schemas.microsoft.com/office/powerpoint/2010/main" val="390169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us pag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82791E-FB84-5267-15C4-E462910D8549}"/>
              </a:ext>
            </a:extLst>
          </p:cNvPr>
          <p:cNvSpPr txBox="1">
            <a:spLocks noChangeArrowheads="1"/>
          </p:cNvSpPr>
          <p:nvPr userDrawn="1"/>
        </p:nvSpPr>
        <p:spPr bwMode="auto">
          <a:xfrm>
            <a:off x="539750" y="382588"/>
            <a:ext cx="6945313" cy="508000"/>
          </a:xfrm>
          <a:prstGeom prst="rect">
            <a:avLst/>
          </a:prstGeom>
          <a:noFill/>
          <a:ln>
            <a:noFill/>
          </a:ln>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lnSpc>
                <a:spcPct val="70000"/>
              </a:lnSpc>
              <a:defRPr/>
            </a:pPr>
            <a:r>
              <a:rPr lang="en-US" sz="3600">
                <a:solidFill>
                  <a:srgbClr val="000000"/>
                </a:solidFill>
                <a:latin typeface="Calibri" pitchFamily="-65" charset="0"/>
              </a:rPr>
              <a:t>Contact us</a:t>
            </a:r>
          </a:p>
        </p:txBody>
      </p:sp>
      <p:sp>
        <p:nvSpPr>
          <p:cNvPr id="3" name="TextBox 2">
            <a:extLst>
              <a:ext uri="{FF2B5EF4-FFF2-40B4-BE49-F238E27FC236}">
                <a16:creationId xmlns:a16="http://schemas.microsoft.com/office/drawing/2014/main" id="{698557F9-DEC4-4411-DC60-C2FDCFFF9328}"/>
              </a:ext>
            </a:extLst>
          </p:cNvPr>
          <p:cNvSpPr txBox="1">
            <a:spLocks noChangeArrowheads="1"/>
          </p:cNvSpPr>
          <p:nvPr userDrawn="1"/>
        </p:nvSpPr>
        <p:spPr bwMode="auto">
          <a:xfrm>
            <a:off x="547688" y="1617663"/>
            <a:ext cx="7410450" cy="2892425"/>
          </a:xfrm>
          <a:prstGeom prst="rect">
            <a:avLst/>
          </a:prstGeom>
          <a:noFill/>
          <a:ln>
            <a:noFill/>
          </a:ln>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z="2600">
                <a:solidFill>
                  <a:srgbClr val="5F5F5F"/>
                </a:solidFill>
                <a:latin typeface="Calibri" pitchFamily="-65" charset="0"/>
              </a:rPr>
              <a:t>CALL	the Contact Centre on </a:t>
            </a:r>
            <a:r>
              <a:rPr lang="en-US" sz="2600" b="1">
                <a:solidFill>
                  <a:srgbClr val="5F5F5F"/>
                </a:solidFill>
                <a:latin typeface="Calibri" pitchFamily="-65" charset="0"/>
              </a:rPr>
              <a:t>0800 943 600</a:t>
            </a:r>
          </a:p>
          <a:p>
            <a:pPr eaLnBrk="1" hangingPunct="1">
              <a:defRPr/>
            </a:pPr>
            <a:endParaRPr lang="en-US" sz="2600">
              <a:solidFill>
                <a:srgbClr val="5F5F5F"/>
              </a:solidFill>
              <a:latin typeface="Calibri" pitchFamily="-65" charset="0"/>
            </a:endParaRPr>
          </a:p>
          <a:p>
            <a:pPr eaLnBrk="1" hangingPunct="1">
              <a:defRPr/>
            </a:pPr>
            <a:r>
              <a:rPr lang="en-US" sz="2600">
                <a:solidFill>
                  <a:srgbClr val="5F5F5F"/>
                </a:solidFill>
                <a:latin typeface="Calibri" pitchFamily="-65" charset="0"/>
              </a:rPr>
              <a:t>WRITE	to Contact Centre, PO Box 2351, Wellington</a:t>
            </a:r>
          </a:p>
          <a:p>
            <a:pPr eaLnBrk="1" hangingPunct="1">
              <a:defRPr/>
            </a:pPr>
            <a:endParaRPr lang="en-US" sz="2600">
              <a:solidFill>
                <a:srgbClr val="5F5F5F"/>
              </a:solidFill>
              <a:latin typeface="Calibri" pitchFamily="-65" charset="0"/>
            </a:endParaRPr>
          </a:p>
          <a:p>
            <a:pPr eaLnBrk="1" hangingPunct="1">
              <a:defRPr/>
            </a:pPr>
            <a:r>
              <a:rPr lang="en-US" sz="2600">
                <a:solidFill>
                  <a:srgbClr val="5F5F5F"/>
                </a:solidFill>
                <a:latin typeface="Calibri" pitchFamily="-65" charset="0"/>
              </a:rPr>
              <a:t>EMAIL	</a:t>
            </a:r>
            <a:r>
              <a:rPr lang="en-US" sz="2600">
                <a:solidFill>
                  <a:srgbClr val="5F5F5F"/>
                </a:solidFill>
                <a:latin typeface="Calibri" pitchFamily="-65" charset="0"/>
                <a:hlinkClick r:id="rId2"/>
              </a:rPr>
              <a:t>contact@comcom.govt.nz</a:t>
            </a:r>
            <a:endParaRPr lang="en-US" sz="2600">
              <a:solidFill>
                <a:srgbClr val="5F5F5F"/>
              </a:solidFill>
              <a:latin typeface="Calibri" pitchFamily="-65" charset="0"/>
            </a:endParaRPr>
          </a:p>
          <a:p>
            <a:pPr eaLnBrk="1" hangingPunct="1">
              <a:defRPr/>
            </a:pPr>
            <a:endParaRPr lang="en-US" sz="2600">
              <a:solidFill>
                <a:srgbClr val="5F5F5F"/>
              </a:solidFill>
              <a:latin typeface="Calibri" pitchFamily="-65" charset="0"/>
            </a:endParaRPr>
          </a:p>
          <a:p>
            <a:pPr eaLnBrk="1" hangingPunct="1">
              <a:defRPr/>
            </a:pPr>
            <a:r>
              <a:rPr lang="en-US" sz="2600">
                <a:solidFill>
                  <a:srgbClr val="5F5F5F"/>
                </a:solidFill>
                <a:latin typeface="Calibri" pitchFamily="-65" charset="0"/>
              </a:rPr>
              <a:t>VISIT	</a:t>
            </a:r>
            <a:r>
              <a:rPr lang="en-US" sz="2600">
                <a:solidFill>
                  <a:srgbClr val="5F5F5F"/>
                </a:solidFill>
                <a:latin typeface="Calibri" pitchFamily="-65" charset="0"/>
                <a:hlinkClick r:id="rId3"/>
              </a:rPr>
              <a:t>www.comcom.govt.nz</a:t>
            </a:r>
            <a:endParaRPr lang="en-US" sz="2600">
              <a:solidFill>
                <a:srgbClr val="5F5F5F"/>
              </a:solidFill>
              <a:latin typeface="Calibri" pitchFamily="-65" charset="0"/>
            </a:endParaRPr>
          </a:p>
        </p:txBody>
      </p:sp>
      <p:sp>
        <p:nvSpPr>
          <p:cNvPr id="4" name="Slide Number Placeholder 5">
            <a:extLst>
              <a:ext uri="{FF2B5EF4-FFF2-40B4-BE49-F238E27FC236}">
                <a16:creationId xmlns:a16="http://schemas.microsoft.com/office/drawing/2014/main" id="{9E50DBC1-C54E-3231-9005-C4F89763E4DA}"/>
              </a:ext>
            </a:extLst>
          </p:cNvPr>
          <p:cNvSpPr>
            <a:spLocks noGrp="1"/>
          </p:cNvSpPr>
          <p:nvPr>
            <p:ph type="sldNum" sz="quarter" idx="10"/>
          </p:nvPr>
        </p:nvSpPr>
        <p:spPr/>
        <p:txBody>
          <a:bodyPr/>
          <a:lstStyle>
            <a:lvl1pPr>
              <a:defRPr/>
            </a:lvl1pPr>
          </a:lstStyle>
          <a:p>
            <a:pPr>
              <a:defRPr/>
            </a:pPr>
            <a:fld id="{7A72C33B-9F06-9D4C-BFB6-7B9FB32739F5}" type="slidenum">
              <a:rPr lang="en-US" altLang="en-US"/>
              <a:pPr>
                <a:defRPr/>
              </a:pPr>
              <a:t>‹#›</a:t>
            </a:fld>
            <a:endParaRPr lang="en-US" altLang="en-US"/>
          </a:p>
        </p:txBody>
      </p:sp>
    </p:spTree>
    <p:extLst>
      <p:ext uri="{BB962C8B-B14F-4D97-AF65-F5344CB8AC3E}">
        <p14:creationId xmlns:p14="http://schemas.microsoft.com/office/powerpoint/2010/main" val="2927650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2"/>
            </a:gs>
          </a:gsLst>
          <a:lin ang="5400000"/>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2B85C37-1728-6A45-BB9F-2DFD73D3977A}"/>
              </a:ext>
            </a:extLst>
          </p:cNvPr>
          <p:cNvCxnSpPr/>
          <p:nvPr userDrawn="1"/>
        </p:nvCxnSpPr>
        <p:spPr>
          <a:xfrm>
            <a:off x="452438" y="6438900"/>
            <a:ext cx="9453562" cy="15875"/>
          </a:xfrm>
          <a:prstGeom prst="line">
            <a:avLst/>
          </a:prstGeom>
          <a:ln w="12700" cmpd="sng">
            <a:solidFill>
              <a:srgbClr val="BA0F2C"/>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9DB1BD1E-B763-2086-0342-2D2C473591E2}"/>
              </a:ext>
            </a:extLst>
          </p:cNvPr>
          <p:cNvSpPr>
            <a:spLocks noGrp="1"/>
          </p:cNvSpPr>
          <p:nvPr>
            <p:ph type="sldNum" sz="quarter" idx="4"/>
          </p:nvPr>
        </p:nvSpPr>
        <p:spPr>
          <a:xfrm>
            <a:off x="363538" y="6483350"/>
            <a:ext cx="393700" cy="33337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BA0F2C"/>
                </a:solidFill>
              </a:defRPr>
            </a:lvl1pPr>
          </a:lstStyle>
          <a:p>
            <a:pPr>
              <a:defRPr/>
            </a:pPr>
            <a:fld id="{B81FC8CC-B090-C944-BCDD-09D69142DE84}" type="slidenum">
              <a:rPr lang="en-US" altLang="en-US"/>
              <a:pPr>
                <a:defRPr/>
              </a:pPr>
              <a:t>‹#›</a:t>
            </a:fld>
            <a:endParaRPr lang="en-US" altLang="en-US"/>
          </a:p>
        </p:txBody>
      </p:sp>
      <p:pic>
        <p:nvPicPr>
          <p:cNvPr id="1028" name="Picture 11" descr="ComComNZ-RGB-trans.png">
            <a:extLst>
              <a:ext uri="{FF2B5EF4-FFF2-40B4-BE49-F238E27FC236}">
                <a16:creationId xmlns:a16="http://schemas.microsoft.com/office/drawing/2014/main" id="{36068584-DE76-8440-2BCF-3DDAB5F9980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29488" y="158750"/>
            <a:ext cx="23590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910" r:id="rId1"/>
    <p:sldLayoutId id="2147487911" r:id="rId2"/>
    <p:sldLayoutId id="2147487912" r:id="rId3"/>
  </p:sldLayoutIdLst>
  <p:hf hdr="0" ftr="0" dt="0"/>
  <p:txStyles>
    <p:titleStyle>
      <a:lvl1pPr algn="l" rtl="0" eaLnBrk="1" fontAlgn="base" hangingPunct="1">
        <a:lnSpc>
          <a:spcPct val="70000"/>
        </a:lnSpc>
        <a:spcBef>
          <a:spcPct val="0"/>
        </a:spcBef>
        <a:spcAft>
          <a:spcPct val="0"/>
        </a:spcAft>
        <a:defRPr sz="3600" kern="1200">
          <a:solidFill>
            <a:srgbClr val="000000"/>
          </a:solidFill>
          <a:latin typeface="+mj-lt"/>
          <a:ea typeface="ＭＳ Ｐゴシック" pitchFamily="25" charset="-128"/>
          <a:cs typeface="ＭＳ Ｐゴシック"/>
        </a:defRPr>
      </a:lvl1pPr>
      <a:lvl2pPr algn="l" rtl="0" eaLnBrk="1" fontAlgn="base" hangingPunct="1">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2pPr>
      <a:lvl3pPr algn="l" rtl="0" eaLnBrk="1" fontAlgn="base" hangingPunct="1">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3pPr>
      <a:lvl4pPr algn="l" rtl="0" eaLnBrk="1" fontAlgn="base" hangingPunct="1">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4pPr>
      <a:lvl5pPr algn="l" rtl="0" eaLnBrk="1" fontAlgn="base" hangingPunct="1">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5pPr>
      <a:lvl6pPr marL="457200" algn="ctr" rtl="0" eaLnBrk="1" fontAlgn="base" hangingPunct="1">
        <a:spcBef>
          <a:spcPct val="0"/>
        </a:spcBef>
        <a:spcAft>
          <a:spcPct val="0"/>
        </a:spcAft>
        <a:defRPr sz="4400">
          <a:solidFill>
            <a:schemeClr val="tx1"/>
          </a:solidFill>
          <a:latin typeface="Arial" charset="0"/>
          <a:ea typeface="ＭＳ Ｐゴシック" pitchFamily="25" charset="-128"/>
        </a:defRPr>
      </a:lvl6pPr>
      <a:lvl7pPr marL="914400" algn="ctr" rtl="0" eaLnBrk="1" fontAlgn="base" hangingPunct="1">
        <a:spcBef>
          <a:spcPct val="0"/>
        </a:spcBef>
        <a:spcAft>
          <a:spcPct val="0"/>
        </a:spcAft>
        <a:defRPr sz="4400">
          <a:solidFill>
            <a:schemeClr val="tx1"/>
          </a:solidFill>
          <a:latin typeface="Arial" charset="0"/>
          <a:ea typeface="ＭＳ Ｐゴシック" pitchFamily="25" charset="-128"/>
        </a:defRPr>
      </a:lvl7pPr>
      <a:lvl8pPr marL="1371600" algn="ctr" rtl="0" eaLnBrk="1" fontAlgn="base" hangingPunct="1">
        <a:spcBef>
          <a:spcPct val="0"/>
        </a:spcBef>
        <a:spcAft>
          <a:spcPct val="0"/>
        </a:spcAft>
        <a:defRPr sz="4400">
          <a:solidFill>
            <a:schemeClr val="tx1"/>
          </a:solidFill>
          <a:latin typeface="Arial" charset="0"/>
          <a:ea typeface="ＭＳ Ｐゴシック" pitchFamily="25" charset="-128"/>
        </a:defRPr>
      </a:lvl8pPr>
      <a:lvl9pPr marL="1828800" algn="ctr" rtl="0" eaLnBrk="1" fontAlgn="base" hangingPunct="1">
        <a:spcBef>
          <a:spcPct val="0"/>
        </a:spcBef>
        <a:spcAft>
          <a:spcPct val="0"/>
        </a:spcAft>
        <a:defRPr sz="4400">
          <a:solidFill>
            <a:schemeClr val="tx1"/>
          </a:solidFill>
          <a:latin typeface="Arial" charset="0"/>
          <a:ea typeface="ＭＳ Ｐゴシック" pitchFamily="25" charset="-128"/>
        </a:defRPr>
      </a:lvl9pPr>
    </p:titleStyle>
    <p:bodyStyle>
      <a:lvl1pPr marL="342900" indent="-342900" algn="l" rtl="0" eaLnBrk="1" fontAlgn="base" hangingPunct="1">
        <a:spcBef>
          <a:spcPct val="20000"/>
        </a:spcBef>
        <a:spcAft>
          <a:spcPct val="0"/>
        </a:spcAft>
        <a:buClr>
          <a:srgbClr val="BF2E1A"/>
        </a:buClr>
        <a:buFont typeface="Lucida Grande" panose="020B0600040502020204" pitchFamily="34" charset="0"/>
        <a:defRPr sz="2600" kern="1200">
          <a:solidFill>
            <a:srgbClr val="262626"/>
          </a:solidFill>
          <a:latin typeface="+mn-lt"/>
          <a:ea typeface="ＭＳ Ｐゴシック" pitchFamily="25" charset="-128"/>
          <a:cs typeface="ＭＳ Ｐゴシック"/>
        </a:defRPr>
      </a:lvl1pPr>
      <a:lvl2pPr marL="742950" indent="-1101725" algn="l" rtl="0" eaLnBrk="1" fontAlgn="base" hangingPunct="1">
        <a:spcBef>
          <a:spcPct val="20000"/>
        </a:spcBef>
        <a:spcAft>
          <a:spcPct val="0"/>
        </a:spcAft>
        <a:buClr>
          <a:srgbClr val="BF2E1A"/>
        </a:buClr>
        <a:buFont typeface="Lucida Grande" panose="020B0600040502020204" pitchFamily="34" charset="0"/>
        <a:buChar char="→"/>
        <a:defRPr sz="2600" kern="1200">
          <a:solidFill>
            <a:srgbClr val="262626"/>
          </a:solidFill>
          <a:latin typeface="+mn-lt"/>
          <a:ea typeface="ＭＳ Ｐゴシック" pitchFamily="25" charset="-128"/>
          <a:cs typeface="ＭＳ Ｐゴシック"/>
        </a:defRPr>
      </a:lvl2pPr>
      <a:lvl3pPr marL="355600" indent="-355600" algn="l" rtl="0" eaLnBrk="1" fontAlgn="base" hangingPunct="1">
        <a:spcBef>
          <a:spcPct val="20000"/>
        </a:spcBef>
        <a:spcAft>
          <a:spcPct val="0"/>
        </a:spcAft>
        <a:buClr>
          <a:srgbClr val="BF2E1A"/>
        </a:buClr>
        <a:buSzPct val="120000"/>
        <a:buFont typeface="Arial" panose="020B0604020202020204" pitchFamily="34" charset="0"/>
        <a:buChar char="•"/>
        <a:defRPr sz="2600" kern="1200">
          <a:solidFill>
            <a:srgbClr val="262626"/>
          </a:solidFill>
          <a:latin typeface="+mn-lt"/>
          <a:ea typeface="ＭＳ Ｐゴシック" pitchFamily="25" charset="-128"/>
          <a:cs typeface="ＭＳ Ｐゴシック"/>
        </a:defRPr>
      </a:lvl3pPr>
      <a:lvl4pPr marL="804863" indent="-449263" algn="l" rtl="0" eaLnBrk="1" fontAlgn="base" hangingPunct="1">
        <a:spcBef>
          <a:spcPct val="20000"/>
        </a:spcBef>
        <a:spcAft>
          <a:spcPct val="0"/>
        </a:spcAft>
        <a:buClr>
          <a:srgbClr val="BF2E1A"/>
        </a:buClr>
        <a:buSzPct val="80000"/>
        <a:buFont typeface="Courier New" panose="02070309020205020404" pitchFamily="49" charset="0"/>
        <a:buChar char="o"/>
        <a:defRPr sz="2400" kern="1200">
          <a:solidFill>
            <a:srgbClr val="262626"/>
          </a:solidFill>
          <a:latin typeface="+mn-lt"/>
          <a:ea typeface="ＭＳ Ｐゴシック" pitchFamily="25" charset="-128"/>
          <a:cs typeface="ＭＳ Ｐゴシック"/>
        </a:defRPr>
      </a:lvl4pPr>
      <a:lvl5pPr marL="1252538" indent="-447675" algn="l" rtl="0" eaLnBrk="1" fontAlgn="base" hangingPunct="1">
        <a:spcBef>
          <a:spcPct val="20000"/>
        </a:spcBef>
        <a:spcAft>
          <a:spcPct val="0"/>
        </a:spcAft>
        <a:buClr>
          <a:srgbClr val="BF2E1A"/>
        </a:buClr>
        <a:buFont typeface="Lucida Grande" panose="020B0600040502020204" pitchFamily="34" charset="0"/>
        <a:buChar char="-"/>
        <a:defRPr sz="24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EB7F313A-DBA2-8347-1F95-F2B076A52F25}"/>
              </a:ext>
            </a:extLst>
          </p:cNvPr>
          <p:cNvSpPr>
            <a:spLocks noGrp="1"/>
          </p:cNvSpPr>
          <p:nvPr>
            <p:ph type="body" sz="quarter" idx="11"/>
          </p:nvPr>
        </p:nvSpPr>
        <p:spPr>
          <a:xfrm>
            <a:off x="560387" y="2517776"/>
            <a:ext cx="8785225" cy="1944687"/>
          </a:xfrm>
        </p:spPr>
        <p:txBody>
          <a:bodyPr lIns="91440" tIns="45720" rIns="91440" bIns="45720" anchor="t"/>
          <a:lstStyle/>
          <a:p>
            <a:pPr eaLnBrk="1" hangingPunct="1">
              <a:spcBef>
                <a:spcPct val="0"/>
              </a:spcBef>
              <a:defRPr/>
            </a:pPr>
            <a:endParaRPr lang="en-US">
              <a:solidFill>
                <a:srgbClr val="BF2E1A"/>
              </a:solidFill>
              <a:latin typeface="Calibri" pitchFamily="-65" charset="0"/>
              <a:ea typeface="ＭＳ Ｐゴシック" pitchFamily="-65" charset="-128"/>
            </a:endParaRPr>
          </a:p>
          <a:p>
            <a:pPr eaLnBrk="1" hangingPunct="1">
              <a:spcBef>
                <a:spcPct val="0"/>
              </a:spcBef>
              <a:defRPr/>
            </a:pPr>
            <a:r>
              <a:rPr lang="en-US" sz="3200" b="1">
                <a:solidFill>
                  <a:srgbClr val="BA0F2C"/>
                </a:solidFill>
                <a:latin typeface="Calibri"/>
                <a:ea typeface="ＭＳ Ｐゴシック"/>
              </a:rPr>
              <a:t>Workshop for the DPP4 reset</a:t>
            </a:r>
          </a:p>
          <a:p>
            <a:pPr eaLnBrk="1" hangingPunct="1">
              <a:spcBef>
                <a:spcPct val="0"/>
              </a:spcBef>
              <a:defRPr/>
            </a:pPr>
            <a:r>
              <a:rPr lang="en-US" sz="1800" b="1">
                <a:solidFill>
                  <a:srgbClr val="BA0F2C"/>
                </a:solidFill>
                <a:latin typeface="Calibri"/>
                <a:ea typeface="ＭＳ Ｐゴシック"/>
              </a:rPr>
              <a:t>4 March 2024</a:t>
            </a:r>
          </a:p>
          <a:p>
            <a:pPr eaLnBrk="1" hangingPunct="1">
              <a:spcBef>
                <a:spcPct val="0"/>
              </a:spcBef>
              <a:defRPr/>
            </a:pPr>
            <a:endParaRPr lang="en-US" sz="1000" b="1">
              <a:solidFill>
                <a:srgbClr val="BF2E1A"/>
              </a:solidFill>
              <a:latin typeface="Calibri" pitchFamily="-65" charset="0"/>
              <a:ea typeface="ＭＳ Ｐゴシック" pitchFamily="-65" charset="-128"/>
            </a:endParaRPr>
          </a:p>
          <a:p>
            <a:pPr eaLnBrk="1" hangingPunct="1">
              <a:spcBef>
                <a:spcPct val="0"/>
              </a:spcBef>
              <a:defRPr/>
            </a:pPr>
            <a:endParaRPr lang="en-US">
              <a:solidFill>
                <a:srgbClr val="BF2E1A"/>
              </a:solidFill>
              <a:latin typeface="Calibri" pitchFamily="-65" charset="0"/>
              <a:ea typeface="ＭＳ Ｐゴシック" pitchFamily="-65" charset="-128"/>
            </a:endParaRPr>
          </a:p>
        </p:txBody>
      </p:sp>
      <p:sp>
        <p:nvSpPr>
          <p:cNvPr id="7170" name="Text Placeholder 1">
            <a:extLst>
              <a:ext uri="{FF2B5EF4-FFF2-40B4-BE49-F238E27FC236}">
                <a16:creationId xmlns:a16="http://schemas.microsoft.com/office/drawing/2014/main" id="{D1B0E7D8-5D5B-7E22-3580-3F3DDA222766}"/>
              </a:ext>
            </a:extLst>
          </p:cNvPr>
          <p:cNvSpPr txBox="1">
            <a:spLocks/>
          </p:cNvSpPr>
          <p:nvPr/>
        </p:nvSpPr>
        <p:spPr bwMode="auto">
          <a:xfrm>
            <a:off x="990600" y="1236663"/>
            <a:ext cx="7932738"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buClr>
                <a:srgbClr val="BF2E1A"/>
              </a:buClr>
              <a:buFont typeface="Lucida Grande" panose="020B0600040502020204" pitchFamily="34" charset="0"/>
              <a:buNone/>
            </a:pPr>
            <a:r>
              <a:rPr lang="en-US" altLang="en-US" sz="4000" b="1">
                <a:solidFill>
                  <a:srgbClr val="262626"/>
                </a:solidFill>
                <a:latin typeface="Calibri" panose="020F0502020204030204" pitchFamily="34" charset="0"/>
              </a:rPr>
              <a:t>Designing an Innovation and Non-Traditional Solutions Allowance (INTSA)</a:t>
            </a:r>
          </a:p>
        </p:txBody>
      </p:sp>
      <p:pic>
        <p:nvPicPr>
          <p:cNvPr id="7171" name="Picture 6">
            <a:extLst>
              <a:ext uri="{FF2B5EF4-FFF2-40B4-BE49-F238E27FC236}">
                <a16:creationId xmlns:a16="http://schemas.microsoft.com/office/drawing/2014/main" id="{6BE85926-5B4C-99F7-9678-6182CAF6E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368" r="11368" b="10931"/>
          <a:stretch>
            <a:fillRect/>
          </a:stretch>
        </p:blipFill>
        <p:spPr bwMode="auto">
          <a:xfrm>
            <a:off x="0" y="4462463"/>
            <a:ext cx="990600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389167F-D4A9-8B0E-EB6E-94C3C90C6421}"/>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D092B-5763-24E4-0D7D-A5ECC7139E66}"/>
              </a:ext>
            </a:extLst>
          </p:cNvPr>
          <p:cNvSpPr>
            <a:spLocks noGrp="1"/>
          </p:cNvSpPr>
          <p:nvPr>
            <p:ph type="body" sz="quarter" idx="10"/>
          </p:nvPr>
        </p:nvSpPr>
        <p:spPr/>
        <p:txBody>
          <a:bodyPr/>
          <a:lstStyle/>
          <a:p>
            <a:r>
              <a:rPr lang="en-NZ"/>
              <a:t>Session 1: Discussion topics </a:t>
            </a:r>
          </a:p>
        </p:txBody>
      </p:sp>
      <p:sp>
        <p:nvSpPr>
          <p:cNvPr id="3" name="Text Placeholder 2">
            <a:extLst>
              <a:ext uri="{FF2B5EF4-FFF2-40B4-BE49-F238E27FC236}">
                <a16:creationId xmlns:a16="http://schemas.microsoft.com/office/drawing/2014/main" id="{C7404537-62D8-A6E3-316F-5E16CFEA90E9}"/>
              </a:ext>
            </a:extLst>
          </p:cNvPr>
          <p:cNvSpPr>
            <a:spLocks noGrp="1"/>
          </p:cNvSpPr>
          <p:nvPr>
            <p:ph type="body" sz="quarter" idx="15"/>
          </p:nvPr>
        </p:nvSpPr>
        <p:spPr>
          <a:xfrm>
            <a:off x="525463" y="1248402"/>
            <a:ext cx="8821737" cy="4585663"/>
          </a:xfrm>
        </p:spPr>
        <p:txBody>
          <a:bodyPr lIns="91440" tIns="45720" rIns="91440" bIns="45720" anchor="t"/>
          <a:lstStyle/>
          <a:p>
            <a:pPr marL="0" indent="0">
              <a:buNone/>
            </a:pPr>
            <a:r>
              <a:rPr lang="en-NZ" sz="2000">
                <a:ea typeface="ＭＳ Ｐゴシック"/>
              </a:rPr>
              <a:t>In session 1 we would like to hear from you about the illustrative examples for an INTSA scheme design. </a:t>
            </a:r>
            <a:endParaRPr lang="en-NZ" sz="2000"/>
          </a:p>
          <a:p>
            <a:pPr marL="0" indent="0">
              <a:buNone/>
            </a:pPr>
            <a:endParaRPr lang="en-NZ" sz="2000"/>
          </a:p>
          <a:p>
            <a:pPr marL="0" indent="0">
              <a:buNone/>
            </a:pPr>
            <a:r>
              <a:rPr lang="en-NZ" sz="2000" b="1">
                <a:ea typeface="ＭＳ Ｐゴシック"/>
              </a:rPr>
              <a:t>Proposed discussion topics: </a:t>
            </a:r>
            <a:endParaRPr lang="en-NZ" sz="2000" b="1"/>
          </a:p>
          <a:p>
            <a:r>
              <a:rPr lang="en-NZ" sz="2000">
                <a:ea typeface="ＭＳ Ｐゴシック"/>
              </a:rPr>
              <a:t>Types of projects that EDBs might want to undertake using INTSA during DPP4</a:t>
            </a:r>
          </a:p>
          <a:p>
            <a:r>
              <a:rPr lang="en-NZ" sz="2000">
                <a:ea typeface="ＭＳ Ｐゴシック"/>
              </a:rPr>
              <a:t>Consumer safeguards to manage the risk burden</a:t>
            </a:r>
          </a:p>
          <a:p>
            <a:r>
              <a:rPr lang="en-NZ" sz="2000">
                <a:ea typeface="ＭＳ Ｐゴシック"/>
              </a:rPr>
              <a:t>Designing INTSA scheme accessibility</a:t>
            </a:r>
            <a:endParaRPr lang="en-NZ" sz="2000"/>
          </a:p>
          <a:p>
            <a:endParaRPr kumimoji="0" lang="en-NZ" sz="1400" b="0" i="0" u="none" strike="noStrike" kern="1200" cap="none" spc="0" normalizeH="0" baseline="0" noProof="0">
              <a:ln>
                <a:noFill/>
              </a:ln>
              <a:solidFill>
                <a:schemeClr val="tx2"/>
              </a:solidFill>
              <a:effectLst/>
              <a:highlight>
                <a:srgbClr val="FFFF00"/>
              </a:highlight>
              <a:uLnTx/>
              <a:uFillTx/>
              <a:latin typeface="Calibri"/>
              <a:ea typeface="+mn-ea"/>
              <a:cs typeface="+mn-cs"/>
            </a:endParaRPr>
          </a:p>
          <a:p>
            <a:endParaRPr kumimoji="0" lang="en-NZ" sz="1400" b="0" i="0" u="none" strike="noStrike" kern="1200" cap="none" spc="0" normalizeH="0" baseline="0" noProof="0">
              <a:ln>
                <a:noFill/>
              </a:ln>
              <a:solidFill>
                <a:schemeClr val="tx2"/>
              </a:solidFill>
              <a:effectLst/>
              <a:highlight>
                <a:srgbClr val="FFFF00"/>
              </a:highlight>
              <a:uLnTx/>
              <a:uFillTx/>
              <a:latin typeface="Calibri"/>
              <a:ea typeface="+mn-ea"/>
              <a:cs typeface="+mn-cs"/>
            </a:endParaRPr>
          </a:p>
          <a:p>
            <a:endParaRPr lang="en-NZ"/>
          </a:p>
          <a:p>
            <a:endParaRPr lang="en-NZ"/>
          </a:p>
        </p:txBody>
      </p:sp>
      <p:sp>
        <p:nvSpPr>
          <p:cNvPr id="5" name="TextBox 4">
            <a:extLst>
              <a:ext uri="{FF2B5EF4-FFF2-40B4-BE49-F238E27FC236}">
                <a16:creationId xmlns:a16="http://schemas.microsoft.com/office/drawing/2014/main" id="{C787E13C-CBFC-3557-7C83-D4E32648863D}"/>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Tree>
    <p:extLst>
      <p:ext uri="{BB962C8B-B14F-4D97-AF65-F5344CB8AC3E}">
        <p14:creationId xmlns:p14="http://schemas.microsoft.com/office/powerpoint/2010/main" val="396399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D092B-5763-24E4-0D7D-A5ECC7139E66}"/>
              </a:ext>
            </a:extLst>
          </p:cNvPr>
          <p:cNvSpPr>
            <a:spLocks noGrp="1"/>
          </p:cNvSpPr>
          <p:nvPr>
            <p:ph type="body" sz="quarter" idx="10"/>
          </p:nvPr>
        </p:nvSpPr>
        <p:spPr/>
        <p:txBody>
          <a:bodyPr/>
          <a:lstStyle/>
          <a:p>
            <a:r>
              <a:rPr lang="en-NZ"/>
              <a:t>Session 2: Discussion topics  </a:t>
            </a:r>
          </a:p>
        </p:txBody>
      </p:sp>
      <p:sp>
        <p:nvSpPr>
          <p:cNvPr id="3" name="Text Placeholder 2">
            <a:extLst>
              <a:ext uri="{FF2B5EF4-FFF2-40B4-BE49-F238E27FC236}">
                <a16:creationId xmlns:a16="http://schemas.microsoft.com/office/drawing/2014/main" id="{C7404537-62D8-A6E3-316F-5E16CFEA90E9}"/>
              </a:ext>
            </a:extLst>
          </p:cNvPr>
          <p:cNvSpPr>
            <a:spLocks noGrp="1"/>
          </p:cNvSpPr>
          <p:nvPr>
            <p:ph type="body" sz="quarter" idx="15"/>
          </p:nvPr>
        </p:nvSpPr>
        <p:spPr/>
        <p:txBody>
          <a:bodyPr lIns="91440" tIns="45720" rIns="91440" bIns="45720" anchor="t"/>
          <a:lstStyle/>
          <a:p>
            <a:pPr marL="0" indent="0">
              <a:buNone/>
            </a:pPr>
            <a:r>
              <a:rPr lang="en-NZ" sz="2000">
                <a:solidFill>
                  <a:schemeClr val="tx2"/>
                </a:solidFill>
                <a:latin typeface="Calibri"/>
              </a:rPr>
              <a:t>In session 2 we would like to hear from you about the balance for the trade-offs between characteristics that must be considered in setting an INTSA scheme.</a:t>
            </a:r>
          </a:p>
          <a:p>
            <a:pPr marL="0" indent="0">
              <a:buNone/>
            </a:pPr>
            <a:endParaRPr lang="en-NZ" sz="2000">
              <a:solidFill>
                <a:schemeClr val="tx2"/>
              </a:solidFill>
              <a:latin typeface="Calibri"/>
            </a:endParaRPr>
          </a:p>
          <a:p>
            <a:pPr marL="0" indent="0">
              <a:buNone/>
            </a:pPr>
            <a:r>
              <a:rPr lang="en-NZ" sz="2000" b="1"/>
              <a:t>Proposed discussion topics: </a:t>
            </a:r>
          </a:p>
          <a:p>
            <a:r>
              <a:rPr lang="en-NZ" sz="2000">
                <a:solidFill>
                  <a:schemeClr val="tx2"/>
                </a:solidFill>
                <a:latin typeface="Calibri"/>
              </a:rPr>
              <a:t>Conditions </a:t>
            </a:r>
          </a:p>
          <a:p>
            <a:r>
              <a:rPr kumimoji="0" lang="en-NZ" sz="2000" b="0" i="0" u="none" strike="noStrike" kern="1200" cap="none" spc="0" normalizeH="0" baseline="0" noProof="0">
                <a:ln>
                  <a:noFill/>
                </a:ln>
                <a:solidFill>
                  <a:schemeClr val="tx2"/>
                </a:solidFill>
                <a:effectLst/>
                <a:uLnTx/>
                <a:uFillTx/>
                <a:latin typeface="Calibri"/>
                <a:ea typeface="+mn-ea"/>
                <a:cs typeface="+mn-cs"/>
              </a:rPr>
              <a:t>Project type/definition </a:t>
            </a:r>
          </a:p>
          <a:p>
            <a:r>
              <a:rPr lang="en-GB" sz="2000">
                <a:effectLst/>
                <a:latin typeface="Calibri" panose="020F0502020204030204" pitchFamily="34" charset="0"/>
                <a:ea typeface="Calibri" panose="020F0502020204030204" pitchFamily="34" charset="0"/>
              </a:rPr>
              <a:t>Share of </a:t>
            </a:r>
            <a:r>
              <a:rPr lang="en-GB" sz="2000">
                <a:latin typeface="Calibri" panose="020F0502020204030204" pitchFamily="34" charset="0"/>
                <a:ea typeface="Calibri" panose="020F0502020204030204" pitchFamily="34" charset="0"/>
              </a:rPr>
              <a:t>recoverable </a:t>
            </a:r>
            <a:r>
              <a:rPr lang="en-GB" sz="2000">
                <a:effectLst/>
                <a:latin typeface="Calibri" panose="020F0502020204030204" pitchFamily="34" charset="0"/>
                <a:ea typeface="Calibri" panose="020F0502020204030204" pitchFamily="34" charset="0"/>
              </a:rPr>
              <a:t>expenditure (%) </a:t>
            </a:r>
          </a:p>
          <a:p>
            <a:r>
              <a:rPr lang="en-NZ" sz="2000">
                <a:solidFill>
                  <a:schemeClr val="tx2"/>
                </a:solidFill>
                <a:latin typeface="Calibri"/>
              </a:rPr>
              <a:t>Supporting evidence </a:t>
            </a:r>
            <a:endParaRPr kumimoji="0" lang="en-NZ" sz="2000" b="0" i="0" u="none" strike="noStrike" kern="1200" cap="none" spc="0" normalizeH="0" baseline="0" noProof="0">
              <a:ln>
                <a:noFill/>
              </a:ln>
              <a:solidFill>
                <a:schemeClr val="tx2"/>
              </a:solidFill>
              <a:effectLst/>
              <a:uLnTx/>
              <a:uFillTx/>
              <a:latin typeface="Calibri"/>
              <a:ea typeface="+mn-ea"/>
              <a:cs typeface="+mn-cs"/>
            </a:endParaRPr>
          </a:p>
          <a:p>
            <a:endParaRPr kumimoji="0" lang="en-NZ" sz="1400" b="0" i="0" u="none" strike="noStrike" kern="1200" cap="none" spc="0" normalizeH="0" baseline="0" noProof="0">
              <a:ln>
                <a:noFill/>
              </a:ln>
              <a:solidFill>
                <a:schemeClr val="tx2"/>
              </a:solidFill>
              <a:effectLst/>
              <a:highlight>
                <a:srgbClr val="FFFF00"/>
              </a:highlight>
              <a:uLnTx/>
              <a:uFillTx/>
              <a:latin typeface="Calibri"/>
              <a:ea typeface="+mn-ea"/>
              <a:cs typeface="+mn-cs"/>
            </a:endParaRPr>
          </a:p>
          <a:p>
            <a:endParaRPr kumimoji="0" lang="en-NZ" sz="1400" b="0" i="0" u="none" strike="noStrike" kern="1200" cap="none" spc="0" normalizeH="0" baseline="0" noProof="0">
              <a:ln>
                <a:noFill/>
              </a:ln>
              <a:solidFill>
                <a:schemeClr val="tx2"/>
              </a:solidFill>
              <a:effectLst/>
              <a:highlight>
                <a:srgbClr val="FFFF00"/>
              </a:highlight>
              <a:uLnTx/>
              <a:uFillTx/>
              <a:latin typeface="Calibri"/>
              <a:ea typeface="+mn-ea"/>
              <a:cs typeface="+mn-cs"/>
            </a:endParaRPr>
          </a:p>
          <a:p>
            <a:endParaRPr lang="en-NZ"/>
          </a:p>
          <a:p>
            <a:endParaRPr lang="en-NZ"/>
          </a:p>
        </p:txBody>
      </p:sp>
      <p:sp>
        <p:nvSpPr>
          <p:cNvPr id="5" name="TextBox 4">
            <a:extLst>
              <a:ext uri="{FF2B5EF4-FFF2-40B4-BE49-F238E27FC236}">
                <a16:creationId xmlns:a16="http://schemas.microsoft.com/office/drawing/2014/main" id="{89578B01-F2C8-B191-E1A7-B1BCC2AF97DE}"/>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Tree>
    <p:extLst>
      <p:ext uri="{BB962C8B-B14F-4D97-AF65-F5344CB8AC3E}">
        <p14:creationId xmlns:p14="http://schemas.microsoft.com/office/powerpoint/2010/main" val="39135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5AC52-7A15-D114-8136-2F7B70C8F770}"/>
              </a:ext>
            </a:extLst>
          </p:cNvPr>
          <p:cNvSpPr>
            <a:spLocks noGrp="1"/>
          </p:cNvSpPr>
          <p:nvPr>
            <p:ph type="body" sz="quarter" idx="10"/>
          </p:nvPr>
        </p:nvSpPr>
        <p:spPr/>
        <p:txBody>
          <a:bodyPr/>
          <a:lstStyle/>
          <a:p>
            <a:r>
              <a:rPr lang="en-NZ"/>
              <a:t>Next steps</a:t>
            </a:r>
          </a:p>
        </p:txBody>
      </p:sp>
      <p:graphicFrame>
        <p:nvGraphicFramePr>
          <p:cNvPr id="5" name="Table 4">
            <a:extLst>
              <a:ext uri="{FF2B5EF4-FFF2-40B4-BE49-F238E27FC236}">
                <a16:creationId xmlns:a16="http://schemas.microsoft.com/office/drawing/2014/main" id="{3E5D732C-2336-8029-34E0-AF36D90ECCBB}"/>
              </a:ext>
            </a:extLst>
          </p:cNvPr>
          <p:cNvGraphicFramePr>
            <a:graphicFrameLocks noGrp="1"/>
          </p:cNvGraphicFramePr>
          <p:nvPr>
            <p:extLst>
              <p:ext uri="{D42A27DB-BD31-4B8C-83A1-F6EECF244321}">
                <p14:modId xmlns:p14="http://schemas.microsoft.com/office/powerpoint/2010/main" val="519737954"/>
              </p:ext>
            </p:extLst>
          </p:nvPr>
        </p:nvGraphicFramePr>
        <p:xfrm>
          <a:off x="522369" y="1605699"/>
          <a:ext cx="8861260" cy="4508473"/>
        </p:xfrm>
        <a:graphic>
          <a:graphicData uri="http://schemas.openxmlformats.org/drawingml/2006/table">
            <a:tbl>
              <a:tblPr firstRow="1" bandRow="1">
                <a:tableStyleId>{69012ECD-51FC-41F1-AA8D-1B2483CD663E}</a:tableStyleId>
              </a:tblPr>
              <a:tblGrid>
                <a:gridCol w="2629904">
                  <a:extLst>
                    <a:ext uri="{9D8B030D-6E8A-4147-A177-3AD203B41FA5}">
                      <a16:colId xmlns:a16="http://schemas.microsoft.com/office/drawing/2014/main" val="1905977620"/>
                    </a:ext>
                  </a:extLst>
                </a:gridCol>
                <a:gridCol w="6231356">
                  <a:extLst>
                    <a:ext uri="{9D8B030D-6E8A-4147-A177-3AD203B41FA5}">
                      <a16:colId xmlns:a16="http://schemas.microsoft.com/office/drawing/2014/main" val="4132455559"/>
                    </a:ext>
                  </a:extLst>
                </a:gridCol>
              </a:tblGrid>
              <a:tr h="415697">
                <a:tc>
                  <a:txBody>
                    <a:bodyPr/>
                    <a:lstStyle/>
                    <a:p>
                      <a:pPr>
                        <a:spcBef>
                          <a:spcPts val="600"/>
                        </a:spcBef>
                        <a:spcAft>
                          <a:spcPts val="600"/>
                        </a:spcAft>
                      </a:pPr>
                      <a:r>
                        <a:rPr lang="en-NZ"/>
                        <a:t>Timeframe</a:t>
                      </a:r>
                    </a:p>
                  </a:txBody>
                  <a:tcPr/>
                </a:tc>
                <a:tc>
                  <a:txBody>
                    <a:bodyPr/>
                    <a:lstStyle/>
                    <a:p>
                      <a:pPr>
                        <a:spcBef>
                          <a:spcPts val="600"/>
                        </a:spcBef>
                        <a:spcAft>
                          <a:spcPts val="600"/>
                        </a:spcAft>
                      </a:pPr>
                      <a:r>
                        <a:rPr lang="en-NZ"/>
                        <a:t>Activity </a:t>
                      </a:r>
                    </a:p>
                  </a:txBody>
                  <a:tcPr/>
                </a:tc>
                <a:extLst>
                  <a:ext uri="{0D108BD9-81ED-4DB2-BD59-A6C34878D82A}">
                    <a16:rowId xmlns:a16="http://schemas.microsoft.com/office/drawing/2014/main" val="1730201481"/>
                  </a:ext>
                </a:extLst>
              </a:tr>
              <a:tr h="444169">
                <a:tc>
                  <a:txBody>
                    <a:bodyPr/>
                    <a:lstStyle/>
                    <a:p>
                      <a:pPr>
                        <a:spcBef>
                          <a:spcPts val="600"/>
                        </a:spcBef>
                        <a:spcAft>
                          <a:spcPts val="600"/>
                        </a:spcAft>
                      </a:pPr>
                      <a:r>
                        <a:rPr lang="en-NZ" sz="2000">
                          <a:solidFill>
                            <a:schemeClr val="tx2"/>
                          </a:solidFill>
                        </a:rPr>
                        <a:t>By end of March 2024</a:t>
                      </a:r>
                    </a:p>
                  </a:txBody>
                  <a:tcPr/>
                </a:tc>
                <a:tc>
                  <a:txBody>
                    <a:bodyPr/>
                    <a:lstStyle/>
                    <a:p>
                      <a:pPr>
                        <a:spcBef>
                          <a:spcPts val="600"/>
                        </a:spcBef>
                        <a:spcAft>
                          <a:spcPts val="600"/>
                        </a:spcAft>
                      </a:pPr>
                      <a:r>
                        <a:rPr lang="en-NZ" sz="2000">
                          <a:solidFill>
                            <a:schemeClr val="tx2"/>
                          </a:solidFill>
                        </a:rPr>
                        <a:t>Workshop recording and notes published on our website</a:t>
                      </a:r>
                    </a:p>
                  </a:txBody>
                  <a:tcPr/>
                </a:tc>
                <a:extLst>
                  <a:ext uri="{0D108BD9-81ED-4DB2-BD59-A6C34878D82A}">
                    <a16:rowId xmlns:a16="http://schemas.microsoft.com/office/drawing/2014/main" val="501096597"/>
                  </a:ext>
                </a:extLst>
              </a:tr>
              <a:tr h="444169">
                <a:tc>
                  <a:txBody>
                    <a:bodyPr/>
                    <a:lstStyle/>
                    <a:p>
                      <a:pPr>
                        <a:spcBef>
                          <a:spcPts val="600"/>
                        </a:spcBef>
                        <a:spcAft>
                          <a:spcPts val="600"/>
                        </a:spcAft>
                      </a:pPr>
                      <a:r>
                        <a:rPr lang="en-NZ" sz="2000">
                          <a:solidFill>
                            <a:schemeClr val="tx2"/>
                          </a:solidFill>
                        </a:rPr>
                        <a:t>By Tuesday, 19 March</a:t>
                      </a:r>
                    </a:p>
                  </a:txBody>
                  <a:tcPr/>
                </a:tc>
                <a:tc>
                  <a:txBody>
                    <a:bodyPr/>
                    <a:lstStyle/>
                    <a:p>
                      <a:pPr>
                        <a:spcBef>
                          <a:spcPts val="600"/>
                        </a:spcBef>
                        <a:spcAft>
                          <a:spcPts val="600"/>
                        </a:spcAft>
                      </a:pPr>
                      <a:r>
                        <a:rPr lang="en-NZ" sz="2000">
                          <a:solidFill>
                            <a:schemeClr val="tx2"/>
                          </a:solidFill>
                        </a:rPr>
                        <a:t>Any submissions in response to this workshop due</a:t>
                      </a:r>
                    </a:p>
                  </a:txBody>
                  <a:tcPr/>
                </a:tc>
                <a:extLst>
                  <a:ext uri="{0D108BD9-81ED-4DB2-BD59-A6C34878D82A}">
                    <a16:rowId xmlns:a16="http://schemas.microsoft.com/office/drawing/2014/main" val="3804310416"/>
                  </a:ext>
                </a:extLst>
              </a:tr>
              <a:tr h="25535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NZ" sz="2000">
                          <a:solidFill>
                            <a:schemeClr val="tx2"/>
                          </a:solidFill>
                        </a:rPr>
                        <a:t>By end of May 2024</a:t>
                      </a:r>
                    </a:p>
                  </a:txBody>
                  <a:tcPr/>
                </a:tc>
                <a:tc>
                  <a:txBody>
                    <a:bodyPr/>
                    <a:lstStyle/>
                    <a:p>
                      <a:pPr>
                        <a:spcBef>
                          <a:spcPts val="600"/>
                        </a:spcBef>
                        <a:spcAft>
                          <a:spcPts val="600"/>
                        </a:spcAft>
                      </a:pPr>
                      <a:r>
                        <a:rPr lang="en-NZ" sz="2000">
                          <a:solidFill>
                            <a:schemeClr val="tx1"/>
                          </a:solidFill>
                        </a:rPr>
                        <a:t>DPP4 Draft decision reasons paper published</a:t>
                      </a:r>
                    </a:p>
                  </a:txBody>
                  <a:tcPr/>
                </a:tc>
                <a:extLst>
                  <a:ext uri="{0D108BD9-81ED-4DB2-BD59-A6C34878D82A}">
                    <a16:rowId xmlns:a16="http://schemas.microsoft.com/office/drawing/2014/main" val="597132910"/>
                  </a:ext>
                </a:extLst>
              </a:tr>
              <a:tr h="444169">
                <a:tc>
                  <a:txBody>
                    <a:bodyPr/>
                    <a:lstStyle/>
                    <a:p>
                      <a:pPr>
                        <a:spcBef>
                          <a:spcPts val="600"/>
                        </a:spcBef>
                        <a:spcAft>
                          <a:spcPts val="600"/>
                        </a:spcAft>
                      </a:pPr>
                      <a:r>
                        <a:rPr lang="en-NZ" sz="2000">
                          <a:solidFill>
                            <a:schemeClr val="tx2"/>
                          </a:solidFill>
                        </a:rPr>
                        <a:t>June 2024</a:t>
                      </a:r>
                    </a:p>
                  </a:txBody>
                  <a:tcPr/>
                </a:tc>
                <a:tc>
                  <a:txBody>
                    <a:bodyPr/>
                    <a:lstStyle/>
                    <a:p>
                      <a:pPr>
                        <a:spcBef>
                          <a:spcPts val="600"/>
                        </a:spcBef>
                        <a:spcAft>
                          <a:spcPts val="600"/>
                        </a:spcAft>
                      </a:pPr>
                      <a:r>
                        <a:rPr lang="en-NZ" sz="2000">
                          <a:solidFill>
                            <a:schemeClr val="tx2"/>
                          </a:solidFill>
                        </a:rPr>
                        <a:t>Submissions on reasons paper due</a:t>
                      </a:r>
                    </a:p>
                  </a:txBody>
                  <a:tcPr/>
                </a:tc>
                <a:extLst>
                  <a:ext uri="{0D108BD9-81ED-4DB2-BD59-A6C34878D82A}">
                    <a16:rowId xmlns:a16="http://schemas.microsoft.com/office/drawing/2014/main" val="3854882607"/>
                  </a:ext>
                </a:extLst>
              </a:tr>
              <a:tr h="444169">
                <a:tc>
                  <a:txBody>
                    <a:bodyPr/>
                    <a:lstStyle/>
                    <a:p>
                      <a:pPr>
                        <a:spcBef>
                          <a:spcPts val="600"/>
                        </a:spcBef>
                        <a:spcAft>
                          <a:spcPts val="600"/>
                        </a:spcAft>
                      </a:pPr>
                      <a:r>
                        <a:rPr lang="en-NZ" sz="2000">
                          <a:solidFill>
                            <a:schemeClr val="tx2"/>
                          </a:solidFill>
                        </a:rPr>
                        <a:t>July 2024</a:t>
                      </a:r>
                    </a:p>
                  </a:txBody>
                  <a:tcPr/>
                </a:tc>
                <a:tc>
                  <a:txBody>
                    <a:bodyPr/>
                    <a:lstStyle/>
                    <a:p>
                      <a:pPr>
                        <a:spcBef>
                          <a:spcPts val="600"/>
                        </a:spcBef>
                        <a:spcAft>
                          <a:spcPts val="600"/>
                        </a:spcAft>
                      </a:pPr>
                      <a:r>
                        <a:rPr lang="en-NZ" sz="2000">
                          <a:solidFill>
                            <a:schemeClr val="tx2"/>
                          </a:solidFill>
                        </a:rPr>
                        <a:t>Cross-submissions on reasons paper due</a:t>
                      </a:r>
                    </a:p>
                  </a:txBody>
                  <a:tcPr/>
                </a:tc>
                <a:extLst>
                  <a:ext uri="{0D108BD9-81ED-4DB2-BD59-A6C34878D82A}">
                    <a16:rowId xmlns:a16="http://schemas.microsoft.com/office/drawing/2014/main" val="2363826042"/>
                  </a:ext>
                </a:extLst>
              </a:tr>
              <a:tr h="761620">
                <a:tc>
                  <a:txBody>
                    <a:bodyPr/>
                    <a:lstStyle/>
                    <a:p>
                      <a:pPr>
                        <a:spcBef>
                          <a:spcPts val="600"/>
                        </a:spcBef>
                        <a:spcAft>
                          <a:spcPts val="600"/>
                        </a:spcAft>
                      </a:pPr>
                      <a:r>
                        <a:rPr lang="en-NZ" sz="2000">
                          <a:solidFill>
                            <a:schemeClr val="tx2"/>
                          </a:solidFill>
                        </a:rPr>
                        <a:t>Ongoing</a:t>
                      </a:r>
                    </a:p>
                  </a:txBody>
                  <a:tcPr/>
                </a:tc>
                <a:tc>
                  <a:txBody>
                    <a:bodyPr/>
                    <a:lstStyle/>
                    <a:p>
                      <a:pPr>
                        <a:spcBef>
                          <a:spcPts val="600"/>
                        </a:spcBef>
                        <a:spcAft>
                          <a:spcPts val="600"/>
                        </a:spcAft>
                      </a:pPr>
                      <a:r>
                        <a:rPr lang="en-NZ" sz="2000">
                          <a:solidFill>
                            <a:schemeClr val="tx2"/>
                          </a:solidFill>
                        </a:rPr>
                        <a:t> Any other targeted engagements that will support policy development, eg with EDBs or international counterparts</a:t>
                      </a:r>
                    </a:p>
                  </a:txBody>
                  <a:tcPr/>
                </a:tc>
                <a:extLst>
                  <a:ext uri="{0D108BD9-81ED-4DB2-BD59-A6C34878D82A}">
                    <a16:rowId xmlns:a16="http://schemas.microsoft.com/office/drawing/2014/main" val="153052860"/>
                  </a:ext>
                </a:extLst>
              </a:tr>
              <a:tr h="444169">
                <a:tc>
                  <a:txBody>
                    <a:bodyPr/>
                    <a:lstStyle/>
                    <a:p>
                      <a:pPr>
                        <a:spcBef>
                          <a:spcPts val="600"/>
                        </a:spcBef>
                        <a:spcAft>
                          <a:spcPts val="600"/>
                        </a:spcAft>
                      </a:pPr>
                      <a:r>
                        <a:rPr lang="en-NZ" sz="2000">
                          <a:solidFill>
                            <a:schemeClr val="tx2"/>
                          </a:solidFill>
                        </a:rPr>
                        <a:t>By end of November 2024</a:t>
                      </a:r>
                    </a:p>
                  </a:txBody>
                  <a:tcPr/>
                </a:tc>
                <a:tc>
                  <a:txBody>
                    <a:bodyPr/>
                    <a:lstStyle/>
                    <a:p>
                      <a:pPr>
                        <a:spcBef>
                          <a:spcPts val="600"/>
                        </a:spcBef>
                        <a:spcAft>
                          <a:spcPts val="600"/>
                        </a:spcAft>
                      </a:pPr>
                      <a:r>
                        <a:rPr lang="en-NZ" sz="2000">
                          <a:solidFill>
                            <a:schemeClr val="tx1"/>
                          </a:solidFill>
                        </a:rPr>
                        <a:t>DPP4 Final determination (will outline the INTSA settings)</a:t>
                      </a:r>
                    </a:p>
                    <a:p>
                      <a:pPr>
                        <a:spcBef>
                          <a:spcPts val="600"/>
                        </a:spcBef>
                        <a:spcAft>
                          <a:spcPts val="600"/>
                        </a:spcAft>
                      </a:pPr>
                      <a:r>
                        <a:rPr lang="en-NZ" sz="2000">
                          <a:solidFill>
                            <a:schemeClr val="tx1"/>
                          </a:solidFill>
                        </a:rPr>
                        <a:t>DPP4 Final decision reasons paper published (will explain how we designed the scheme and why)</a:t>
                      </a:r>
                    </a:p>
                  </a:txBody>
                  <a:tcPr/>
                </a:tc>
                <a:extLst>
                  <a:ext uri="{0D108BD9-81ED-4DB2-BD59-A6C34878D82A}">
                    <a16:rowId xmlns:a16="http://schemas.microsoft.com/office/drawing/2014/main" val="1034455860"/>
                  </a:ext>
                </a:extLst>
              </a:tr>
            </a:tbl>
          </a:graphicData>
        </a:graphic>
      </p:graphicFrame>
      <p:sp>
        <p:nvSpPr>
          <p:cNvPr id="6" name="TextBox 5">
            <a:extLst>
              <a:ext uri="{FF2B5EF4-FFF2-40B4-BE49-F238E27FC236}">
                <a16:creationId xmlns:a16="http://schemas.microsoft.com/office/drawing/2014/main" id="{519E0A7A-A663-1B47-6A8E-E7AB9CA70E07}"/>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Tree>
    <p:extLst>
      <p:ext uri="{BB962C8B-B14F-4D97-AF65-F5344CB8AC3E}">
        <p14:creationId xmlns:p14="http://schemas.microsoft.com/office/powerpoint/2010/main" val="8840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MASTER-Final illustration.png">
            <a:extLst>
              <a:ext uri="{FF2B5EF4-FFF2-40B4-BE49-F238E27FC236}">
                <a16:creationId xmlns:a16="http://schemas.microsoft.com/office/drawing/2014/main" id="{6614683F-E7B2-746F-09CB-5C933D7D46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190625"/>
            <a:ext cx="878363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21814019-76C8-EF2C-5795-41FE42C9FDCA}"/>
              </a:ext>
            </a:extLst>
          </p:cNvPr>
          <p:cNvSpPr>
            <a:spLocks noGrp="1"/>
          </p:cNvSpPr>
          <p:nvPr>
            <p:ph type="body" sz="quarter" idx="10"/>
          </p:nvPr>
        </p:nvSpPr>
        <p:spPr>
          <a:xfrm>
            <a:off x="522370" y="447086"/>
            <a:ext cx="7131497" cy="1059983"/>
          </a:xfrm>
        </p:spPr>
        <p:txBody>
          <a:bodyPr/>
          <a:lstStyle/>
          <a:p>
            <a:r>
              <a:rPr lang="en-NZ"/>
              <a:t>Thank you for your participation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0D80FE-C32B-5086-0CCF-C8C235234920}"/>
              </a:ext>
            </a:extLst>
          </p:cNvPr>
          <p:cNvSpPr>
            <a:spLocks noGrp="1"/>
          </p:cNvSpPr>
          <p:nvPr>
            <p:ph type="body" sz="quarter" idx="10"/>
          </p:nvPr>
        </p:nvSpPr>
        <p:spPr/>
        <p:txBody>
          <a:bodyPr/>
          <a:lstStyle/>
          <a:p>
            <a:r>
              <a:rPr lang="en-NZ"/>
              <a:t>Background slides </a:t>
            </a:r>
          </a:p>
        </p:txBody>
      </p:sp>
      <p:sp>
        <p:nvSpPr>
          <p:cNvPr id="3" name="Text Placeholder 2">
            <a:extLst>
              <a:ext uri="{FF2B5EF4-FFF2-40B4-BE49-F238E27FC236}">
                <a16:creationId xmlns:a16="http://schemas.microsoft.com/office/drawing/2014/main" id="{BF833796-0A3D-E1CB-8C1E-D6F8CF736E73}"/>
              </a:ext>
            </a:extLst>
          </p:cNvPr>
          <p:cNvSpPr>
            <a:spLocks noGrp="1"/>
          </p:cNvSpPr>
          <p:nvPr>
            <p:ph type="body" sz="quarter" idx="15"/>
          </p:nvPr>
        </p:nvSpPr>
        <p:spPr/>
        <p:txBody>
          <a:bodyPr/>
          <a:lstStyle/>
          <a:p>
            <a:r>
              <a:rPr lang="en-NZ"/>
              <a:t>DPP3 Innovation Project Allowance </a:t>
            </a:r>
          </a:p>
          <a:p>
            <a:r>
              <a:rPr lang="en-NZ"/>
              <a:t>Direction from Input Methodologies</a:t>
            </a:r>
          </a:p>
          <a:p>
            <a:endParaRPr lang="en-NZ"/>
          </a:p>
        </p:txBody>
      </p:sp>
      <p:sp>
        <p:nvSpPr>
          <p:cNvPr id="5" name="TextBox 4">
            <a:extLst>
              <a:ext uri="{FF2B5EF4-FFF2-40B4-BE49-F238E27FC236}">
                <a16:creationId xmlns:a16="http://schemas.microsoft.com/office/drawing/2014/main" id="{324D42B3-804C-6D3F-D4D0-63845855713B}"/>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Tree>
    <p:extLst>
      <p:ext uri="{BB962C8B-B14F-4D97-AF65-F5344CB8AC3E}">
        <p14:creationId xmlns:p14="http://schemas.microsoft.com/office/powerpoint/2010/main" val="121890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2C7D254D-DF72-4857-C6D6-2CA78373F388}"/>
              </a:ext>
            </a:extLst>
          </p:cNvPr>
          <p:cNvSpPr>
            <a:spLocks noGrp="1"/>
          </p:cNvSpPr>
          <p:nvPr>
            <p:ph type="body" sz="quarter" idx="10"/>
          </p:nvPr>
        </p:nvSpPr>
        <p:spPr>
          <a:xfrm>
            <a:off x="522370" y="447086"/>
            <a:ext cx="7131497" cy="1059983"/>
          </a:xfrm>
        </p:spPr>
        <p:txBody>
          <a:bodyPr/>
          <a:lstStyle/>
          <a:p>
            <a:r>
              <a:rPr lang="en-NZ"/>
              <a:t>DPP3 Innovation Project Allowance </a:t>
            </a:r>
          </a:p>
        </p:txBody>
      </p:sp>
      <p:sp>
        <p:nvSpPr>
          <p:cNvPr id="6" name="TextBox 5">
            <a:extLst>
              <a:ext uri="{FF2B5EF4-FFF2-40B4-BE49-F238E27FC236}">
                <a16:creationId xmlns:a16="http://schemas.microsoft.com/office/drawing/2014/main" id="{C5C50B23-2816-1D43-1A17-2760A7C6E6FE}"/>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graphicFrame>
        <p:nvGraphicFramePr>
          <p:cNvPr id="7" name="Diagram 6">
            <a:extLst>
              <a:ext uri="{FF2B5EF4-FFF2-40B4-BE49-F238E27FC236}">
                <a16:creationId xmlns:a16="http://schemas.microsoft.com/office/drawing/2014/main" id="{F3A97CED-F0AF-82BD-62FE-F4DC6EE48D05}"/>
              </a:ext>
            </a:extLst>
          </p:cNvPr>
          <p:cNvGraphicFramePr/>
          <p:nvPr>
            <p:extLst>
              <p:ext uri="{D42A27DB-BD31-4B8C-83A1-F6EECF244321}">
                <p14:modId xmlns:p14="http://schemas.microsoft.com/office/powerpoint/2010/main" val="1178059632"/>
              </p:ext>
            </p:extLst>
          </p:nvPr>
        </p:nvGraphicFramePr>
        <p:xfrm>
          <a:off x="595532" y="348457"/>
          <a:ext cx="8585982" cy="6014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02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FE122-0D3B-F060-5E71-FEA5B4057223}"/>
              </a:ext>
            </a:extLst>
          </p:cNvPr>
          <p:cNvSpPr>
            <a:spLocks noGrp="1"/>
          </p:cNvSpPr>
          <p:nvPr>
            <p:ph type="body" sz="quarter" idx="10"/>
          </p:nvPr>
        </p:nvSpPr>
        <p:spPr/>
        <p:txBody>
          <a:bodyPr/>
          <a:lstStyle/>
          <a:p>
            <a:r>
              <a:rPr lang="en-NZ"/>
              <a:t>Direction from Input methodologies </a:t>
            </a:r>
          </a:p>
        </p:txBody>
      </p:sp>
      <p:sp>
        <p:nvSpPr>
          <p:cNvPr id="3" name="Text Placeholder 2">
            <a:extLst>
              <a:ext uri="{FF2B5EF4-FFF2-40B4-BE49-F238E27FC236}">
                <a16:creationId xmlns:a16="http://schemas.microsoft.com/office/drawing/2014/main" id="{D38E4C02-8E23-CDDE-1782-124B4336B281}"/>
              </a:ext>
            </a:extLst>
          </p:cNvPr>
          <p:cNvSpPr>
            <a:spLocks noGrp="1"/>
          </p:cNvSpPr>
          <p:nvPr>
            <p:ph type="body" sz="quarter" idx="15"/>
          </p:nvPr>
        </p:nvSpPr>
        <p:spPr>
          <a:xfrm>
            <a:off x="626093" y="1078360"/>
            <a:ext cx="8821737" cy="3452954"/>
          </a:xfrm>
        </p:spPr>
        <p:txBody>
          <a:bodyPr lIns="91440" tIns="45720" rIns="91440" bIns="45720" anchor="t"/>
          <a:lstStyle/>
          <a:p>
            <a:pPr marL="0" indent="0">
              <a:buNone/>
            </a:pPr>
            <a:r>
              <a:rPr lang="en-NZ" sz="2000" b="1">
                <a:ea typeface="ＭＳ Ｐゴシック"/>
              </a:rPr>
              <a:t>The IM Review 2023 decision SP05 included the decisions to:</a:t>
            </a:r>
          </a:p>
          <a:p>
            <a:r>
              <a:rPr lang="en-NZ" sz="2000">
                <a:ea typeface="ＭＳ Ｐゴシック"/>
              </a:rPr>
              <a:t>rename and broaden the IPA into an innovation and non-traditional solutions allowance (INTSA); and</a:t>
            </a:r>
          </a:p>
          <a:p>
            <a:r>
              <a:rPr lang="en-NZ" sz="2000">
                <a:ea typeface="ＭＳ Ｐゴシック"/>
              </a:rPr>
              <a:t>remove the ‘innovation project’ definition from the IMs.</a:t>
            </a:r>
          </a:p>
          <a:p>
            <a:pPr marL="0" indent="0">
              <a:buNone/>
            </a:pPr>
            <a:r>
              <a:rPr lang="en-NZ" sz="2000">
                <a:ea typeface="ＭＳ Ｐゴシック"/>
              </a:rPr>
              <a:t>The IMs allow us to implement the INTSA as a recoverable cost subject to the conditions in the DPP (or CPP) determination. </a:t>
            </a:r>
            <a:endParaRPr lang="en-NZ" sz="2000"/>
          </a:p>
          <a:p>
            <a:pPr marL="0" indent="0">
              <a:buNone/>
            </a:pPr>
            <a:r>
              <a:rPr lang="en-NZ" sz="2000">
                <a:ea typeface="ＭＳ Ｐゴシック"/>
              </a:rPr>
              <a:t>The intention for the allowance is to incentivise potentially risky projects that may not otherwise be conducted. This supports the regimes wider incentives on EDBs to embed a culture of innovating and testing non-traditional solutions in order to create long-term benefits for consumers.</a:t>
            </a:r>
          </a:p>
          <a:p>
            <a:pPr marL="0" indent="0">
              <a:buNone/>
            </a:pPr>
            <a:endParaRPr lang="en-NZ" sz="2200">
              <a:solidFill>
                <a:schemeClr val="tx2"/>
              </a:solidFill>
            </a:endParaRPr>
          </a:p>
        </p:txBody>
      </p:sp>
      <p:sp>
        <p:nvSpPr>
          <p:cNvPr id="5" name="TextBox 4">
            <a:extLst>
              <a:ext uri="{FF2B5EF4-FFF2-40B4-BE49-F238E27FC236}">
                <a16:creationId xmlns:a16="http://schemas.microsoft.com/office/drawing/2014/main" id="{60CCA1A8-CA7D-202C-95E8-82ABDDB7AB31}"/>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
        <p:nvSpPr>
          <p:cNvPr id="7" name="Rectangle 6">
            <a:extLst>
              <a:ext uri="{FF2B5EF4-FFF2-40B4-BE49-F238E27FC236}">
                <a16:creationId xmlns:a16="http://schemas.microsoft.com/office/drawing/2014/main" id="{FBEDAA9C-B383-6398-8606-ADBFF8684F39}"/>
              </a:ext>
            </a:extLst>
          </p:cNvPr>
          <p:cNvSpPr/>
          <p:nvPr/>
        </p:nvSpPr>
        <p:spPr>
          <a:xfrm>
            <a:off x="722121" y="4391630"/>
            <a:ext cx="8461756" cy="173917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b="1">
                <a:solidFill>
                  <a:schemeClr val="tx2"/>
                </a:solidFill>
              </a:rPr>
              <a:t>What we are doing now: </a:t>
            </a:r>
          </a:p>
          <a:p>
            <a:pPr marL="285750" indent="-285750">
              <a:buFont typeface="Arial" panose="020B0604020202020204" pitchFamily="34" charset="0"/>
              <a:buChar char="•"/>
            </a:pPr>
            <a:r>
              <a:rPr lang="en-NZ">
                <a:solidFill>
                  <a:schemeClr val="tx2"/>
                </a:solidFill>
              </a:rPr>
              <a:t>Considering a range of scheme options within the scope of the IMs that is appropriate for the relatively low cost DPP regime.</a:t>
            </a:r>
          </a:p>
          <a:p>
            <a:pPr marL="285750" indent="-285750">
              <a:buFont typeface="Arial" panose="020B0604020202020204" pitchFamily="34" charset="0"/>
              <a:buChar char="•"/>
            </a:pPr>
            <a:r>
              <a:rPr lang="en-NZ">
                <a:solidFill>
                  <a:schemeClr val="tx2"/>
                </a:solidFill>
              </a:rPr>
              <a:t>Considering the settings for the INTSA: principles and characteristics </a:t>
            </a:r>
          </a:p>
          <a:p>
            <a:pPr marL="285750" indent="-285750">
              <a:buFont typeface="Arial" panose="020B0604020202020204" pitchFamily="34" charset="0"/>
              <a:buChar char="•"/>
            </a:pPr>
            <a:r>
              <a:rPr lang="en-NZ">
                <a:solidFill>
                  <a:schemeClr val="tx2"/>
                </a:solidFill>
              </a:rPr>
              <a:t>Considering that each DPP reset is a new opportunity to potentially improve an INTSA’s settings to meet emerging needs and incorporate lessons learned. </a:t>
            </a:r>
          </a:p>
        </p:txBody>
      </p:sp>
    </p:spTree>
    <p:extLst>
      <p:ext uri="{BB962C8B-B14F-4D97-AF65-F5344CB8AC3E}">
        <p14:creationId xmlns:p14="http://schemas.microsoft.com/office/powerpoint/2010/main" val="132389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a:extLst>
              <a:ext uri="{FF2B5EF4-FFF2-40B4-BE49-F238E27FC236}">
                <a16:creationId xmlns:a16="http://schemas.microsoft.com/office/drawing/2014/main" id="{E3CE8E6E-596B-08AD-E321-D9A31B366DB6}"/>
              </a:ext>
            </a:extLst>
          </p:cNvPr>
          <p:cNvSpPr>
            <a:spLocks noGrp="1"/>
          </p:cNvSpPr>
          <p:nvPr>
            <p:ph type="body" sz="quarter" idx="10"/>
          </p:nvPr>
        </p:nvSpPr>
        <p:spPr bwMode="auto">
          <a:xfrm>
            <a:off x="522288" y="447675"/>
            <a:ext cx="6718771" cy="105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a:solidFill>
                  <a:srgbClr val="262626"/>
                </a:solidFill>
                <a:ea typeface="ＭＳ Ｐゴシック" panose="020B0600070205080204" pitchFamily="34" charset="-128"/>
              </a:rPr>
              <a:t>Overview</a:t>
            </a:r>
          </a:p>
          <a:p>
            <a:pPr eaLnBrk="1" hangingPunct="1">
              <a:lnSpc>
                <a:spcPct val="80000"/>
              </a:lnSpc>
            </a:pPr>
            <a:endParaRPr lang="en-NZ" altLang="en-US">
              <a:solidFill>
                <a:srgbClr val="262626"/>
              </a:solidFill>
              <a:ea typeface="ＭＳ Ｐゴシック" panose="020B0600070205080204" pitchFamily="34" charset="-128"/>
            </a:endParaRPr>
          </a:p>
        </p:txBody>
      </p:sp>
      <p:sp>
        <p:nvSpPr>
          <p:cNvPr id="28674" name="Rectangle 3">
            <a:extLst>
              <a:ext uri="{FF2B5EF4-FFF2-40B4-BE49-F238E27FC236}">
                <a16:creationId xmlns:a16="http://schemas.microsoft.com/office/drawing/2014/main" id="{79A3C0D9-4DFE-80B5-C374-F2C1005EDE96}"/>
              </a:ext>
            </a:extLst>
          </p:cNvPr>
          <p:cNvSpPr>
            <a:spLocks noGrp="1" noChangeArrowheads="1"/>
          </p:cNvSpPr>
          <p:nvPr>
            <p:ph type="body" sz="quarter" idx="15"/>
          </p:nvPr>
        </p:nvSpPr>
        <p:spPr bwMode="auto">
          <a:xfrm>
            <a:off x="519822" y="1321806"/>
            <a:ext cx="9044564" cy="48280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US" altLang="en-US" sz="2400">
                <a:solidFill>
                  <a:schemeClr val="tx2"/>
                </a:solidFill>
                <a:ea typeface="ＭＳ Ｐゴシック"/>
              </a:rPr>
              <a:t>Workshop purpose</a:t>
            </a:r>
          </a:p>
          <a:p>
            <a:pPr>
              <a:buFont typeface="Arial" panose="020B0604020202020204" pitchFamily="34" charset="0"/>
              <a:buChar char="•"/>
            </a:pPr>
            <a:r>
              <a:rPr lang="en-US" altLang="en-US" sz="2400">
                <a:solidFill>
                  <a:schemeClr val="tx2"/>
                </a:solidFill>
                <a:ea typeface="ＭＳ Ｐゴシック"/>
              </a:rPr>
              <a:t>Innovation opportunities from DPP4</a:t>
            </a:r>
          </a:p>
          <a:p>
            <a:pPr>
              <a:buFont typeface="Arial" panose="020B0604020202020204" pitchFamily="34" charset="0"/>
              <a:buChar char="•"/>
            </a:pPr>
            <a:r>
              <a:rPr lang="en-US" altLang="en-US" sz="2400">
                <a:solidFill>
                  <a:schemeClr val="tx2"/>
                </a:solidFill>
                <a:ea typeface="ＭＳ Ｐゴシック"/>
              </a:rPr>
              <a:t>Role of the allowance over time </a:t>
            </a:r>
          </a:p>
          <a:p>
            <a:pPr>
              <a:buFont typeface="Arial" panose="020B0604020202020204" pitchFamily="34" charset="0"/>
              <a:buChar char="•"/>
            </a:pPr>
            <a:r>
              <a:rPr lang="en-US" altLang="en-US" sz="2400">
                <a:solidFill>
                  <a:schemeClr val="tx2"/>
                </a:solidFill>
                <a:ea typeface="ＭＳ Ｐゴシック"/>
              </a:rPr>
              <a:t>What we outlined in the DPP4 Issues paper, and what we heard.</a:t>
            </a:r>
          </a:p>
          <a:p>
            <a:pPr>
              <a:buFont typeface="Arial" panose="020B0604020202020204" pitchFamily="34" charset="0"/>
              <a:buChar char="•"/>
            </a:pPr>
            <a:r>
              <a:rPr lang="en-US" altLang="en-US" sz="2400">
                <a:solidFill>
                  <a:schemeClr val="tx2"/>
                </a:solidFill>
                <a:ea typeface="ＭＳ Ｐゴシック"/>
              </a:rPr>
              <a:t>Setting the characteristics of an INTSA</a:t>
            </a:r>
          </a:p>
          <a:p>
            <a:pPr>
              <a:buFont typeface="Arial" panose="020B0604020202020204" pitchFamily="34" charset="0"/>
              <a:buChar char="•"/>
            </a:pPr>
            <a:r>
              <a:rPr lang="en-US" altLang="en-US" sz="2400">
                <a:solidFill>
                  <a:schemeClr val="tx2"/>
                </a:solidFill>
                <a:ea typeface="ＭＳ Ｐゴシック"/>
              </a:rPr>
              <a:t>Illustrative options </a:t>
            </a:r>
          </a:p>
          <a:p>
            <a:pPr>
              <a:buFont typeface="Arial" panose="020B0604020202020204" pitchFamily="34" charset="0"/>
              <a:buChar char="•"/>
            </a:pPr>
            <a:r>
              <a:rPr lang="en-US" altLang="en-US" sz="2400">
                <a:solidFill>
                  <a:schemeClr val="tx2"/>
                </a:solidFill>
                <a:ea typeface="ＭＳ Ｐゴシック"/>
              </a:rPr>
              <a:t>Discussion topics</a:t>
            </a:r>
          </a:p>
          <a:p>
            <a:pPr>
              <a:buFont typeface="Arial" panose="020B0604020202020204" pitchFamily="34" charset="0"/>
              <a:buChar char="•"/>
            </a:pPr>
            <a:r>
              <a:rPr lang="en-US" altLang="en-US" sz="2400">
                <a:solidFill>
                  <a:schemeClr val="tx2"/>
                </a:solidFill>
                <a:ea typeface="ＭＳ Ｐゴシック"/>
              </a:rPr>
              <a:t>Next steps</a:t>
            </a:r>
          </a:p>
          <a:p>
            <a:pPr>
              <a:buFont typeface="Arial" panose="020B0604020202020204" pitchFamily="34" charset="0"/>
              <a:buChar char="•"/>
            </a:pPr>
            <a:r>
              <a:rPr lang="en-US" altLang="en-US" sz="2400">
                <a:solidFill>
                  <a:schemeClr val="tx2"/>
                </a:solidFill>
                <a:ea typeface="ＭＳ Ｐゴシック"/>
              </a:rPr>
              <a:t>Background slides</a:t>
            </a:r>
          </a:p>
        </p:txBody>
      </p:sp>
      <p:sp>
        <p:nvSpPr>
          <p:cNvPr id="3" name="TextBox 2">
            <a:extLst>
              <a:ext uri="{FF2B5EF4-FFF2-40B4-BE49-F238E27FC236}">
                <a16:creationId xmlns:a16="http://schemas.microsoft.com/office/drawing/2014/main" id="{308100D3-FA75-87D0-07DD-777A5D2C17A4}"/>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Chevron 22">
            <a:extLst>
              <a:ext uri="{FF2B5EF4-FFF2-40B4-BE49-F238E27FC236}">
                <a16:creationId xmlns:a16="http://schemas.microsoft.com/office/drawing/2014/main" id="{176A1A4D-1F3B-558F-43F7-F839B9F16787}"/>
              </a:ext>
            </a:extLst>
          </p:cNvPr>
          <p:cNvSpPr/>
          <p:nvPr/>
        </p:nvSpPr>
        <p:spPr>
          <a:xfrm>
            <a:off x="5508488" y="5326963"/>
            <a:ext cx="4397512" cy="384517"/>
          </a:xfrm>
          <a:prstGeom prst="chevron">
            <a:avLst/>
          </a:prstGeom>
          <a:solidFill>
            <a:schemeClr val="accent2">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solidFill>
                  <a:schemeClr val="tx1"/>
                </a:solidFill>
              </a:rPr>
              <a:t>DPP4 – INTSA </a:t>
            </a:r>
          </a:p>
        </p:txBody>
      </p:sp>
      <p:sp>
        <p:nvSpPr>
          <p:cNvPr id="2" name="Text Placeholder 1">
            <a:extLst>
              <a:ext uri="{FF2B5EF4-FFF2-40B4-BE49-F238E27FC236}">
                <a16:creationId xmlns:a16="http://schemas.microsoft.com/office/drawing/2014/main" id="{5AD04E16-A86A-602A-BFA0-CF2755E96460}"/>
              </a:ext>
            </a:extLst>
          </p:cNvPr>
          <p:cNvSpPr>
            <a:spLocks noGrp="1"/>
          </p:cNvSpPr>
          <p:nvPr>
            <p:ph type="body" sz="quarter" idx="10"/>
          </p:nvPr>
        </p:nvSpPr>
        <p:spPr/>
        <p:txBody>
          <a:bodyPr/>
          <a:lstStyle/>
          <a:p>
            <a:r>
              <a:rPr lang="en-NZ"/>
              <a:t>Workshop purpose</a:t>
            </a:r>
          </a:p>
        </p:txBody>
      </p:sp>
      <p:sp>
        <p:nvSpPr>
          <p:cNvPr id="3" name="Text Placeholder 2">
            <a:extLst>
              <a:ext uri="{FF2B5EF4-FFF2-40B4-BE49-F238E27FC236}">
                <a16:creationId xmlns:a16="http://schemas.microsoft.com/office/drawing/2014/main" id="{F711699A-2327-F809-F9BE-405668B1E308}"/>
              </a:ext>
            </a:extLst>
          </p:cNvPr>
          <p:cNvSpPr>
            <a:spLocks noGrp="1"/>
          </p:cNvSpPr>
          <p:nvPr>
            <p:ph type="body" sz="quarter" idx="15"/>
          </p:nvPr>
        </p:nvSpPr>
        <p:spPr>
          <a:xfrm>
            <a:off x="522370" y="1443629"/>
            <a:ext cx="8821737" cy="4967285"/>
          </a:xfrm>
        </p:spPr>
        <p:txBody>
          <a:bodyPr lIns="91440" tIns="45720" rIns="91440" bIns="45720" anchor="t"/>
          <a:lstStyle/>
          <a:p>
            <a:pPr marL="0" indent="0">
              <a:buNone/>
            </a:pPr>
            <a:r>
              <a:rPr lang="en-NZ" sz="2400">
                <a:ea typeface="ＭＳ Ｐゴシック"/>
              </a:rPr>
              <a:t>We are considering options for the </a:t>
            </a:r>
            <a:r>
              <a:rPr lang="en-NZ" sz="2400">
                <a:solidFill>
                  <a:schemeClr val="tx2"/>
                </a:solidFill>
                <a:ea typeface="ＭＳ Ｐゴシック"/>
              </a:rPr>
              <a:t>design of </a:t>
            </a:r>
            <a:r>
              <a:rPr lang="en-NZ" sz="2400">
                <a:ea typeface="ＭＳ Ｐゴシック"/>
              </a:rPr>
              <a:t>the Innovation and Non-Traditional Solutions Allowance (INTSA). </a:t>
            </a:r>
            <a:endParaRPr lang="en-NZ" sz="2400"/>
          </a:p>
          <a:p>
            <a:endParaRPr lang="en-NZ" sz="1000">
              <a:solidFill>
                <a:schemeClr val="tx1"/>
              </a:solidFill>
            </a:endParaRPr>
          </a:p>
          <a:p>
            <a:pPr marL="0" indent="0">
              <a:buNone/>
            </a:pPr>
            <a:r>
              <a:rPr lang="en-NZ" sz="2400">
                <a:solidFill>
                  <a:schemeClr val="tx2"/>
                </a:solidFill>
                <a:ea typeface="ＭＳ Ｐゴシック"/>
              </a:rPr>
              <a:t>Today we wish to:</a:t>
            </a:r>
          </a:p>
          <a:p>
            <a:r>
              <a:rPr lang="en-NZ" sz="2400">
                <a:solidFill>
                  <a:schemeClr val="tx2"/>
                </a:solidFill>
                <a:ea typeface="ＭＳ Ｐゴシック"/>
              </a:rPr>
              <a:t>Share our early thinking about illustrative options for an INTSA and the trade-offs between the characteristics and risk. </a:t>
            </a:r>
            <a:endParaRPr lang="en-NZ" sz="2400">
              <a:solidFill>
                <a:schemeClr val="tx2"/>
              </a:solidFill>
            </a:endParaRPr>
          </a:p>
          <a:p>
            <a:r>
              <a:rPr lang="en-NZ" sz="2400">
                <a:solidFill>
                  <a:schemeClr val="tx2"/>
                </a:solidFill>
                <a:ea typeface="ＭＳ Ｐゴシック"/>
              </a:rPr>
              <a:t>To hear feedback and ideas for how we can develop an INTSA that is most beneficial to consumers.</a:t>
            </a:r>
            <a:endParaRPr lang="en-NZ" sz="2400">
              <a:solidFill>
                <a:schemeClr val="tx2"/>
              </a:solidFill>
            </a:endParaRPr>
          </a:p>
        </p:txBody>
      </p:sp>
      <p:sp>
        <p:nvSpPr>
          <p:cNvPr id="6" name="TextBox 5">
            <a:extLst>
              <a:ext uri="{FF2B5EF4-FFF2-40B4-BE49-F238E27FC236}">
                <a16:creationId xmlns:a16="http://schemas.microsoft.com/office/drawing/2014/main" id="{EAC8339D-C392-5E8B-0DD0-B5D1146202BC}"/>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
        <p:nvSpPr>
          <p:cNvPr id="21" name="Arrow: Pentagon 20">
            <a:extLst>
              <a:ext uri="{FF2B5EF4-FFF2-40B4-BE49-F238E27FC236}">
                <a16:creationId xmlns:a16="http://schemas.microsoft.com/office/drawing/2014/main" id="{39EBB0D1-E4DE-98CE-9D38-9EA4480779EC}"/>
              </a:ext>
            </a:extLst>
          </p:cNvPr>
          <p:cNvSpPr/>
          <p:nvPr/>
        </p:nvSpPr>
        <p:spPr>
          <a:xfrm>
            <a:off x="142207" y="5326963"/>
            <a:ext cx="4816316" cy="384517"/>
          </a:xfrm>
          <a:prstGeom prst="homePlate">
            <a:avLst/>
          </a:prstGeom>
          <a:solidFill>
            <a:schemeClr val="tx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r>
              <a:rPr lang="en-NZ"/>
              <a:t>DPP3 – Innovation project allowance </a:t>
            </a:r>
          </a:p>
        </p:txBody>
      </p:sp>
      <p:sp>
        <p:nvSpPr>
          <p:cNvPr id="22" name="Arrow: Chevron 21">
            <a:extLst>
              <a:ext uri="{FF2B5EF4-FFF2-40B4-BE49-F238E27FC236}">
                <a16:creationId xmlns:a16="http://schemas.microsoft.com/office/drawing/2014/main" id="{3BFD41E7-F2E4-92B4-22E5-A95747549418}"/>
              </a:ext>
            </a:extLst>
          </p:cNvPr>
          <p:cNvSpPr/>
          <p:nvPr/>
        </p:nvSpPr>
        <p:spPr>
          <a:xfrm>
            <a:off x="3558018" y="5326963"/>
            <a:ext cx="2915210" cy="384517"/>
          </a:xfrm>
          <a:prstGeom prst="chevron">
            <a:avLst/>
          </a:prstGeom>
          <a:solidFill>
            <a:schemeClr val="accent2">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solidFill>
                  <a:schemeClr val="bg1"/>
                </a:solidFill>
              </a:rPr>
              <a:t>Reset design</a:t>
            </a:r>
          </a:p>
        </p:txBody>
      </p:sp>
      <p:cxnSp>
        <p:nvCxnSpPr>
          <p:cNvPr id="24" name="Straight Connector 23">
            <a:extLst>
              <a:ext uri="{FF2B5EF4-FFF2-40B4-BE49-F238E27FC236}">
                <a16:creationId xmlns:a16="http://schemas.microsoft.com/office/drawing/2014/main" id="{C26C90DA-8E9D-7D68-F28C-B051F9D3D655}"/>
              </a:ext>
            </a:extLst>
          </p:cNvPr>
          <p:cNvCxnSpPr>
            <a:cxnSpLocks/>
          </p:cNvCxnSpPr>
          <p:nvPr/>
        </p:nvCxnSpPr>
        <p:spPr>
          <a:xfrm flipV="1">
            <a:off x="6277138" y="4963282"/>
            <a:ext cx="0" cy="334906"/>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EF545BE-34C0-A496-B6CE-417C76B6CD56}"/>
              </a:ext>
            </a:extLst>
          </p:cNvPr>
          <p:cNvSpPr txBox="1"/>
          <p:nvPr/>
        </p:nvSpPr>
        <p:spPr>
          <a:xfrm>
            <a:off x="6319986" y="5009594"/>
            <a:ext cx="1334052" cy="307777"/>
          </a:xfrm>
          <a:prstGeom prst="rect">
            <a:avLst/>
          </a:prstGeom>
          <a:noFill/>
        </p:spPr>
        <p:txBody>
          <a:bodyPr wrap="square" rtlCol="0">
            <a:spAutoFit/>
          </a:bodyPr>
          <a:lstStyle/>
          <a:p>
            <a:r>
              <a:rPr lang="en-NZ" sz="1400">
                <a:solidFill>
                  <a:schemeClr val="accent1"/>
                </a:solidFill>
              </a:rPr>
              <a:t>1 April 2025</a:t>
            </a:r>
          </a:p>
        </p:txBody>
      </p:sp>
      <p:sp>
        <p:nvSpPr>
          <p:cNvPr id="26" name="TextBox 25">
            <a:extLst>
              <a:ext uri="{FF2B5EF4-FFF2-40B4-BE49-F238E27FC236}">
                <a16:creationId xmlns:a16="http://schemas.microsoft.com/office/drawing/2014/main" id="{FB488C2A-905E-3A3D-66BA-5FFD6925F529}"/>
              </a:ext>
            </a:extLst>
          </p:cNvPr>
          <p:cNvSpPr txBox="1"/>
          <p:nvPr/>
        </p:nvSpPr>
        <p:spPr>
          <a:xfrm>
            <a:off x="2583768" y="5738609"/>
            <a:ext cx="2158303" cy="307777"/>
          </a:xfrm>
          <a:prstGeom prst="rect">
            <a:avLst/>
          </a:prstGeom>
          <a:noFill/>
        </p:spPr>
        <p:txBody>
          <a:bodyPr wrap="square" rtlCol="0">
            <a:spAutoFit/>
          </a:bodyPr>
          <a:lstStyle/>
          <a:p>
            <a:r>
              <a:rPr lang="en-NZ" sz="1400">
                <a:solidFill>
                  <a:schemeClr val="accent1"/>
                </a:solidFill>
              </a:rPr>
              <a:t>Workshop 4 March 2024</a:t>
            </a:r>
          </a:p>
        </p:txBody>
      </p:sp>
      <p:cxnSp>
        <p:nvCxnSpPr>
          <p:cNvPr id="27" name="Straight Connector 26">
            <a:extLst>
              <a:ext uri="{FF2B5EF4-FFF2-40B4-BE49-F238E27FC236}">
                <a16:creationId xmlns:a16="http://schemas.microsoft.com/office/drawing/2014/main" id="{EE3AC278-33B6-5655-7459-4DA58CF5BB86}"/>
              </a:ext>
            </a:extLst>
          </p:cNvPr>
          <p:cNvCxnSpPr>
            <a:cxnSpLocks/>
          </p:cNvCxnSpPr>
          <p:nvPr/>
        </p:nvCxnSpPr>
        <p:spPr>
          <a:xfrm flipV="1">
            <a:off x="4644888" y="5711480"/>
            <a:ext cx="0" cy="33490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8AF6E5C-855E-429A-1104-D2FDD8B48B52}"/>
              </a:ext>
            </a:extLst>
          </p:cNvPr>
          <p:cNvCxnSpPr>
            <a:cxnSpLocks/>
          </p:cNvCxnSpPr>
          <p:nvPr/>
        </p:nvCxnSpPr>
        <p:spPr>
          <a:xfrm>
            <a:off x="6280824" y="4963282"/>
            <a:ext cx="379895"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1A2B81-35E9-3F0A-8A67-119FDABEE8CA}"/>
              </a:ext>
            </a:extLst>
          </p:cNvPr>
          <p:cNvCxnSpPr>
            <a:cxnSpLocks/>
          </p:cNvCxnSpPr>
          <p:nvPr/>
        </p:nvCxnSpPr>
        <p:spPr>
          <a:xfrm>
            <a:off x="4278244" y="6039760"/>
            <a:ext cx="36664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259FAB-6044-7599-DA16-C4C4DDEBC3C7}"/>
              </a:ext>
            </a:extLst>
          </p:cNvPr>
          <p:cNvSpPr txBox="1"/>
          <p:nvPr/>
        </p:nvSpPr>
        <p:spPr>
          <a:xfrm>
            <a:off x="3924853" y="6025284"/>
            <a:ext cx="1245704" cy="307777"/>
          </a:xfrm>
          <a:prstGeom prst="rect">
            <a:avLst/>
          </a:prstGeom>
          <a:noFill/>
        </p:spPr>
        <p:txBody>
          <a:bodyPr wrap="square" rtlCol="0">
            <a:spAutoFit/>
          </a:bodyPr>
          <a:lstStyle/>
          <a:p>
            <a:r>
              <a:rPr lang="en-NZ" sz="1400"/>
              <a:t>We are here</a:t>
            </a:r>
          </a:p>
        </p:txBody>
      </p:sp>
      <p:cxnSp>
        <p:nvCxnSpPr>
          <p:cNvPr id="4" name="Straight Connector 3">
            <a:extLst>
              <a:ext uri="{FF2B5EF4-FFF2-40B4-BE49-F238E27FC236}">
                <a16:creationId xmlns:a16="http://schemas.microsoft.com/office/drawing/2014/main" id="{9BB5F934-6561-43F2-E3C4-0C1AFB8D0C72}"/>
              </a:ext>
            </a:extLst>
          </p:cNvPr>
          <p:cNvCxnSpPr>
            <a:cxnSpLocks/>
          </p:cNvCxnSpPr>
          <p:nvPr/>
        </p:nvCxnSpPr>
        <p:spPr>
          <a:xfrm>
            <a:off x="4460192" y="4963282"/>
            <a:ext cx="379895"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0E7A22-A30A-F0FB-3139-EDC86B3E33D4}"/>
              </a:ext>
            </a:extLst>
          </p:cNvPr>
          <p:cNvCxnSpPr>
            <a:cxnSpLocks/>
          </p:cNvCxnSpPr>
          <p:nvPr/>
        </p:nvCxnSpPr>
        <p:spPr>
          <a:xfrm flipV="1">
            <a:off x="4840087" y="4963282"/>
            <a:ext cx="0" cy="334906"/>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F4508F0-0E8E-ED56-04A9-C3B113554B96}"/>
              </a:ext>
            </a:extLst>
          </p:cNvPr>
          <p:cNvCxnSpPr>
            <a:cxnSpLocks/>
          </p:cNvCxnSpPr>
          <p:nvPr/>
        </p:nvCxnSpPr>
        <p:spPr>
          <a:xfrm flipV="1">
            <a:off x="5869892" y="5711480"/>
            <a:ext cx="0" cy="334906"/>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FA570B-FE2D-525B-DA54-38C490459501}"/>
              </a:ext>
            </a:extLst>
          </p:cNvPr>
          <p:cNvCxnSpPr>
            <a:cxnSpLocks/>
          </p:cNvCxnSpPr>
          <p:nvPr/>
        </p:nvCxnSpPr>
        <p:spPr>
          <a:xfrm>
            <a:off x="5870928" y="6047134"/>
            <a:ext cx="379895"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971CC07-1542-A494-3874-78F782DC13E5}"/>
              </a:ext>
            </a:extLst>
          </p:cNvPr>
          <p:cNvSpPr txBox="1"/>
          <p:nvPr/>
        </p:nvSpPr>
        <p:spPr>
          <a:xfrm>
            <a:off x="2802012" y="5009594"/>
            <a:ext cx="2245059" cy="317368"/>
          </a:xfrm>
          <a:prstGeom prst="rect">
            <a:avLst/>
          </a:prstGeom>
          <a:noFill/>
        </p:spPr>
        <p:txBody>
          <a:bodyPr wrap="square" lIns="91440" tIns="45720" rIns="91440" bIns="45720" rtlCol="0" anchor="t">
            <a:spAutoFit/>
          </a:bodyPr>
          <a:lstStyle/>
          <a:p>
            <a:r>
              <a:rPr lang="en-NZ" sz="1400">
                <a:solidFill>
                  <a:schemeClr val="accent1"/>
                </a:solidFill>
                <a:latin typeface="Arial"/>
                <a:ea typeface="ＭＳ Ｐゴシック"/>
                <a:cs typeface="Arial"/>
              </a:rPr>
              <a:t>Draft reasons May 2024</a:t>
            </a:r>
          </a:p>
        </p:txBody>
      </p:sp>
      <p:sp>
        <p:nvSpPr>
          <p:cNvPr id="10" name="TextBox 9">
            <a:extLst>
              <a:ext uri="{FF2B5EF4-FFF2-40B4-BE49-F238E27FC236}">
                <a16:creationId xmlns:a16="http://schemas.microsoft.com/office/drawing/2014/main" id="{8F69FA9E-A9E8-192A-14EC-85A8EB04293A}"/>
              </a:ext>
            </a:extLst>
          </p:cNvPr>
          <p:cNvSpPr txBox="1"/>
          <p:nvPr/>
        </p:nvSpPr>
        <p:spPr>
          <a:xfrm>
            <a:off x="5871747" y="5709781"/>
            <a:ext cx="2992839" cy="307777"/>
          </a:xfrm>
          <a:prstGeom prst="rect">
            <a:avLst/>
          </a:prstGeom>
          <a:noFill/>
        </p:spPr>
        <p:txBody>
          <a:bodyPr wrap="square" lIns="91440" tIns="45720" rIns="91440" bIns="45720" rtlCol="0" anchor="t">
            <a:spAutoFit/>
          </a:bodyPr>
          <a:lstStyle/>
          <a:p>
            <a:r>
              <a:rPr lang="en-NZ" sz="1400">
                <a:solidFill>
                  <a:schemeClr val="accent1"/>
                </a:solidFill>
                <a:latin typeface="Arial"/>
                <a:ea typeface="ＭＳ Ｐゴシック"/>
                <a:cs typeface="Arial"/>
              </a:rPr>
              <a:t>Final reasons November 2024</a:t>
            </a:r>
          </a:p>
        </p:txBody>
      </p:sp>
    </p:spTree>
    <p:extLst>
      <p:ext uri="{BB962C8B-B14F-4D97-AF65-F5344CB8AC3E}">
        <p14:creationId xmlns:p14="http://schemas.microsoft.com/office/powerpoint/2010/main" val="262908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75D6B-D762-8653-304A-4A1164DDF8E3}"/>
              </a:ext>
            </a:extLst>
          </p:cNvPr>
          <p:cNvSpPr>
            <a:spLocks noGrp="1"/>
          </p:cNvSpPr>
          <p:nvPr>
            <p:ph type="body" sz="quarter" idx="10"/>
          </p:nvPr>
        </p:nvSpPr>
        <p:spPr>
          <a:xfrm>
            <a:off x="259820" y="486765"/>
            <a:ext cx="7131497" cy="1059983"/>
          </a:xfrm>
        </p:spPr>
        <p:txBody>
          <a:bodyPr lIns="91440" tIns="45720" rIns="91440" bIns="45720" anchor="t"/>
          <a:lstStyle/>
          <a:p>
            <a:r>
              <a:rPr lang="en-NZ">
                <a:latin typeface="Calibri"/>
                <a:ea typeface="ＭＳ Ｐゴシック"/>
              </a:rPr>
              <a:t>Innovation opportunities in DPP4</a:t>
            </a:r>
            <a:endParaRPr lang="en-NZ"/>
          </a:p>
        </p:txBody>
      </p:sp>
      <p:sp>
        <p:nvSpPr>
          <p:cNvPr id="3" name="Text Placeholder 2">
            <a:extLst>
              <a:ext uri="{FF2B5EF4-FFF2-40B4-BE49-F238E27FC236}">
                <a16:creationId xmlns:a16="http://schemas.microsoft.com/office/drawing/2014/main" id="{25045EF5-A166-749C-CA94-06308A575376}"/>
              </a:ext>
            </a:extLst>
          </p:cNvPr>
          <p:cNvSpPr>
            <a:spLocks noGrp="1"/>
          </p:cNvSpPr>
          <p:nvPr>
            <p:ph type="body" sz="quarter" idx="15"/>
          </p:nvPr>
        </p:nvSpPr>
        <p:spPr>
          <a:xfrm>
            <a:off x="390050" y="1313889"/>
            <a:ext cx="5568942" cy="2990825"/>
          </a:xfrm>
        </p:spPr>
        <p:txBody>
          <a:bodyPr lIns="91440" tIns="45720" rIns="91440" bIns="45720" anchor="t"/>
          <a:lstStyle/>
          <a:p>
            <a:pPr marL="0" indent="0">
              <a:buNone/>
            </a:pPr>
            <a:r>
              <a:rPr lang="en-NZ" sz="2000">
                <a:solidFill>
                  <a:schemeClr val="tx2"/>
                </a:solidFill>
              </a:rPr>
              <a:t>EDBs have incentives to innovate under the DPP/CPP’s settings through cost savings and quality standards; however</a:t>
            </a:r>
          </a:p>
          <a:p>
            <a:pPr>
              <a:buFont typeface="Arial" panose="020B0604020202020204" pitchFamily="34" charset="0"/>
              <a:buChar char="•"/>
            </a:pPr>
            <a:r>
              <a:rPr lang="en-NZ" sz="2000">
                <a:solidFill>
                  <a:schemeClr val="tx2"/>
                </a:solidFill>
              </a:rPr>
              <a:t>There are no explicit financial incentives for benefits not realised until a later regulatory period; and</a:t>
            </a:r>
          </a:p>
          <a:p>
            <a:pPr>
              <a:buFont typeface="Arial" panose="020B0604020202020204" pitchFamily="34" charset="0"/>
              <a:buChar char="•"/>
            </a:pPr>
            <a:r>
              <a:rPr lang="en-NZ" sz="2000">
                <a:solidFill>
                  <a:schemeClr val="tx2"/>
                </a:solidFill>
              </a:rPr>
              <a:t>EDBs may choose not to fund high risk projects, favouring traditional capex solutions.</a:t>
            </a:r>
          </a:p>
          <a:p>
            <a:pPr marL="0" indent="0">
              <a:buNone/>
            </a:pPr>
            <a:endParaRPr lang="en-NZ" sz="500"/>
          </a:p>
        </p:txBody>
      </p:sp>
      <p:sp>
        <p:nvSpPr>
          <p:cNvPr id="5" name="Text Placeholder 2">
            <a:extLst>
              <a:ext uri="{FF2B5EF4-FFF2-40B4-BE49-F238E27FC236}">
                <a16:creationId xmlns:a16="http://schemas.microsoft.com/office/drawing/2014/main" id="{33C72819-8DCB-2493-9B18-93E93366508C}"/>
              </a:ext>
            </a:extLst>
          </p:cNvPr>
          <p:cNvSpPr txBox="1">
            <a:spLocks/>
          </p:cNvSpPr>
          <p:nvPr/>
        </p:nvSpPr>
        <p:spPr>
          <a:xfrm>
            <a:off x="6768973" y="1541887"/>
            <a:ext cx="3129519" cy="4903846"/>
          </a:xfrm>
          <a:prstGeom prst="rect">
            <a:avLst/>
          </a:prstGeom>
        </p:spPr>
        <p:txBody>
          <a:bodyPr/>
          <a:lstStyle>
            <a:lvl1pPr marL="457200" indent="-457200" algn="l" rtl="0" eaLnBrk="1" fontAlgn="base" hangingPunct="1">
              <a:spcBef>
                <a:spcPct val="20000"/>
              </a:spcBef>
              <a:spcAft>
                <a:spcPct val="0"/>
              </a:spcAft>
              <a:buClr>
                <a:srgbClr val="BF2E1A"/>
              </a:buClr>
              <a:buSzPct val="120000"/>
              <a:buFont typeface="Arial"/>
              <a:buChar char="•"/>
              <a:defRPr sz="2600" kern="1200" baseline="0">
                <a:solidFill>
                  <a:srgbClr val="262626"/>
                </a:solidFill>
                <a:latin typeface="+mn-lt"/>
                <a:ea typeface="ＭＳ Ｐゴシック" pitchFamily="25" charset="-128"/>
                <a:cs typeface="Arial"/>
              </a:defRPr>
            </a:lvl1pPr>
            <a:lvl2pPr marL="896938" indent="-447675" algn="l" rtl="0" eaLnBrk="1" fontAlgn="base" hangingPunct="1">
              <a:spcBef>
                <a:spcPct val="20000"/>
              </a:spcBef>
              <a:spcAft>
                <a:spcPct val="0"/>
              </a:spcAft>
              <a:buClr>
                <a:srgbClr val="BF2E1A"/>
              </a:buClr>
              <a:buSzPct val="70000"/>
              <a:buFont typeface="Courier New"/>
              <a:buChar char="o"/>
              <a:defRPr sz="2600" kern="1200" baseline="0">
                <a:solidFill>
                  <a:srgbClr val="262626"/>
                </a:solidFill>
                <a:latin typeface="+mn-lt"/>
                <a:ea typeface="ＭＳ Ｐゴシック" pitchFamily="25" charset="-128"/>
                <a:cs typeface="Arial"/>
              </a:defRPr>
            </a:lvl2pPr>
            <a:lvl3pPr marL="1354138" indent="-457200" algn="l" rtl="0" eaLnBrk="1" fontAlgn="base" hangingPunct="1">
              <a:spcBef>
                <a:spcPct val="20000"/>
              </a:spcBef>
              <a:spcAft>
                <a:spcPct val="0"/>
              </a:spcAft>
              <a:buClr>
                <a:srgbClr val="BF2E1A"/>
              </a:buClr>
              <a:buSzPct val="100000"/>
              <a:buFont typeface="Lucida Grande"/>
              <a:buChar char="–"/>
              <a:defRPr sz="2600" kern="1200" baseline="0">
                <a:solidFill>
                  <a:srgbClr val="262626"/>
                </a:solidFill>
                <a:latin typeface="+mn-lt"/>
                <a:ea typeface="ＭＳ Ｐゴシック" pitchFamily="25" charset="-128"/>
                <a:cs typeface="Arial"/>
              </a:defRPr>
            </a:lvl3pPr>
            <a:lvl4pPr marL="355600" indent="0" algn="l" rtl="0" eaLnBrk="1" fontAlgn="base" hangingPunct="1">
              <a:spcBef>
                <a:spcPct val="20000"/>
              </a:spcBef>
              <a:spcAft>
                <a:spcPct val="0"/>
              </a:spcAft>
              <a:buClr>
                <a:srgbClr val="BF2E1A"/>
              </a:buClr>
              <a:buSzPct val="80000"/>
              <a:buFont typeface="Courier New" panose="02070309020205020404" pitchFamily="49" charset="0"/>
              <a:buNone/>
              <a:defRPr sz="2400" kern="1200">
                <a:solidFill>
                  <a:srgbClr val="262626"/>
                </a:solidFill>
                <a:latin typeface="+mn-lt"/>
                <a:ea typeface="ＭＳ Ｐゴシック" pitchFamily="25" charset="-128"/>
                <a:cs typeface="ＭＳ Ｐゴシック"/>
              </a:defRPr>
            </a:lvl4pPr>
            <a:lvl5pPr marL="1252538" indent="-447675" algn="l" rtl="0" eaLnBrk="1" fontAlgn="base" hangingPunct="1">
              <a:spcBef>
                <a:spcPct val="20000"/>
              </a:spcBef>
              <a:spcAft>
                <a:spcPct val="0"/>
              </a:spcAft>
              <a:buClr>
                <a:srgbClr val="BF2E1A"/>
              </a:buClr>
              <a:buFont typeface="Lucida Grande" panose="020B0600040502020204" pitchFamily="34" charset="0"/>
              <a:buChar char="-"/>
              <a:defRPr sz="24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NZ" sz="2000">
              <a:solidFill>
                <a:schemeClr val="tx1"/>
              </a:solidFill>
            </a:endParaRPr>
          </a:p>
        </p:txBody>
      </p:sp>
      <p:sp>
        <p:nvSpPr>
          <p:cNvPr id="7" name="TextBox 6">
            <a:extLst>
              <a:ext uri="{FF2B5EF4-FFF2-40B4-BE49-F238E27FC236}">
                <a16:creationId xmlns:a16="http://schemas.microsoft.com/office/drawing/2014/main" id="{3A2101A7-A122-1E61-6AB7-32B61AD19DCD}"/>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
        <p:nvSpPr>
          <p:cNvPr id="9" name="Block Arc 8">
            <a:extLst>
              <a:ext uri="{FF2B5EF4-FFF2-40B4-BE49-F238E27FC236}">
                <a16:creationId xmlns:a16="http://schemas.microsoft.com/office/drawing/2014/main" id="{7BEB9757-83CB-8A3D-8CC9-6B64E6C74579}"/>
              </a:ext>
            </a:extLst>
          </p:cNvPr>
          <p:cNvSpPr/>
          <p:nvPr/>
        </p:nvSpPr>
        <p:spPr>
          <a:xfrm>
            <a:off x="6062036" y="1214460"/>
            <a:ext cx="3684494" cy="3566160"/>
          </a:xfrm>
          <a:prstGeom prst="blockArc">
            <a:avLst>
              <a:gd name="adj1" fmla="val 10800000"/>
              <a:gd name="adj2" fmla="val 0"/>
              <a:gd name="adj3" fmla="val 37694"/>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000">
                <a:solidFill>
                  <a:schemeClr val="bg1"/>
                </a:solidFill>
              </a:rPr>
              <a:t>CAPEX</a:t>
            </a:r>
          </a:p>
          <a:p>
            <a:pPr algn="ctr"/>
            <a:endParaRPr lang="en-NZ">
              <a:solidFill>
                <a:schemeClr val="tx1"/>
              </a:solidFill>
            </a:endParaRPr>
          </a:p>
          <a:p>
            <a:pPr algn="ctr"/>
            <a:endParaRPr lang="en-NZ">
              <a:solidFill>
                <a:schemeClr val="tx1"/>
              </a:solidFill>
            </a:endParaRPr>
          </a:p>
          <a:p>
            <a:pPr algn="ctr"/>
            <a:endParaRPr lang="en-NZ">
              <a:solidFill>
                <a:schemeClr val="tx1"/>
              </a:solidFill>
            </a:endParaRPr>
          </a:p>
        </p:txBody>
      </p:sp>
      <p:sp>
        <p:nvSpPr>
          <p:cNvPr id="10" name="Oval 9">
            <a:extLst>
              <a:ext uri="{FF2B5EF4-FFF2-40B4-BE49-F238E27FC236}">
                <a16:creationId xmlns:a16="http://schemas.microsoft.com/office/drawing/2014/main" id="{323DB034-5DED-F194-C89E-17D20FD51787}"/>
              </a:ext>
            </a:extLst>
          </p:cNvPr>
          <p:cNvSpPr/>
          <p:nvPr/>
        </p:nvSpPr>
        <p:spPr>
          <a:xfrm>
            <a:off x="7435341" y="2549363"/>
            <a:ext cx="937885" cy="896355"/>
          </a:xfrm>
          <a:prstGeom prst="ellipse">
            <a:avLst/>
          </a:prstGeom>
          <a:solidFill>
            <a:schemeClr val="tx1">
              <a:lumMod val="40000"/>
              <a:lumOff val="60000"/>
            </a:schemeClr>
          </a:solidFill>
          <a:ln>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NZ" sz="1550"/>
              <a:t>INTSA</a:t>
            </a:r>
          </a:p>
        </p:txBody>
      </p:sp>
      <p:sp>
        <p:nvSpPr>
          <p:cNvPr id="11" name="Block Arc 10">
            <a:extLst>
              <a:ext uri="{FF2B5EF4-FFF2-40B4-BE49-F238E27FC236}">
                <a16:creationId xmlns:a16="http://schemas.microsoft.com/office/drawing/2014/main" id="{CEF5ED6F-1CF9-D4B6-2D73-A19AEDCD1973}"/>
              </a:ext>
            </a:extLst>
          </p:cNvPr>
          <p:cNvSpPr/>
          <p:nvPr/>
        </p:nvSpPr>
        <p:spPr>
          <a:xfrm rot="10800000">
            <a:off x="6062037" y="1286179"/>
            <a:ext cx="3684494" cy="3566160"/>
          </a:xfrm>
          <a:prstGeom prst="blockArc">
            <a:avLst>
              <a:gd name="adj1" fmla="val 10800000"/>
              <a:gd name="adj2" fmla="val 21599999"/>
              <a:gd name="adj3" fmla="val 38709"/>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a:p>
            <a:pPr algn="ctr"/>
            <a:endParaRPr lang="en-NZ">
              <a:solidFill>
                <a:schemeClr val="tx1"/>
              </a:solidFill>
            </a:endParaRPr>
          </a:p>
          <a:p>
            <a:pPr algn="ctr"/>
            <a:endParaRPr lang="en-NZ">
              <a:solidFill>
                <a:schemeClr val="tx1"/>
              </a:solidFill>
            </a:endParaRPr>
          </a:p>
        </p:txBody>
      </p:sp>
      <p:sp>
        <p:nvSpPr>
          <p:cNvPr id="12" name="TextBox 11">
            <a:extLst>
              <a:ext uri="{FF2B5EF4-FFF2-40B4-BE49-F238E27FC236}">
                <a16:creationId xmlns:a16="http://schemas.microsoft.com/office/drawing/2014/main" id="{C29D14A5-8F27-9C52-DAB7-B764C79E6C2B}"/>
              </a:ext>
            </a:extLst>
          </p:cNvPr>
          <p:cNvSpPr txBox="1"/>
          <p:nvPr/>
        </p:nvSpPr>
        <p:spPr>
          <a:xfrm>
            <a:off x="7517347" y="4075699"/>
            <a:ext cx="1769634" cy="369332"/>
          </a:xfrm>
          <a:prstGeom prst="rect">
            <a:avLst/>
          </a:prstGeom>
          <a:noFill/>
        </p:spPr>
        <p:txBody>
          <a:bodyPr wrap="square" rtlCol="0">
            <a:spAutoFit/>
          </a:bodyPr>
          <a:lstStyle/>
          <a:p>
            <a:r>
              <a:rPr lang="en-NZ">
                <a:solidFill>
                  <a:schemeClr val="bg1"/>
                </a:solidFill>
              </a:rPr>
              <a:t>OPEX</a:t>
            </a:r>
          </a:p>
        </p:txBody>
      </p:sp>
      <p:sp>
        <p:nvSpPr>
          <p:cNvPr id="13" name="TextBox 12">
            <a:extLst>
              <a:ext uri="{FF2B5EF4-FFF2-40B4-BE49-F238E27FC236}">
                <a16:creationId xmlns:a16="http://schemas.microsoft.com/office/drawing/2014/main" id="{5DC44B6B-F03A-5BCC-EEAE-3E17837CA618}"/>
              </a:ext>
            </a:extLst>
          </p:cNvPr>
          <p:cNvSpPr txBox="1"/>
          <p:nvPr/>
        </p:nvSpPr>
        <p:spPr>
          <a:xfrm>
            <a:off x="438968" y="4195832"/>
            <a:ext cx="9155600" cy="1938992"/>
          </a:xfrm>
          <a:prstGeom prst="rect">
            <a:avLst/>
          </a:prstGeom>
          <a:noFill/>
        </p:spPr>
        <p:txBody>
          <a:bodyPr wrap="square" rtlCol="0">
            <a:spAutoFit/>
          </a:bodyPr>
          <a:lstStyle/>
          <a:p>
            <a:pPr marL="0" indent="0">
              <a:buNone/>
            </a:pPr>
            <a:r>
              <a:rPr lang="en-NZ" sz="2000">
                <a:solidFill>
                  <a:schemeClr val="tx2"/>
                </a:solidFill>
                <a:latin typeface="+mn-lt"/>
              </a:rPr>
              <a:t>As a result, we consider an INTSA could perform </a:t>
            </a:r>
          </a:p>
          <a:p>
            <a:pPr marL="0" indent="0">
              <a:buNone/>
            </a:pPr>
            <a:r>
              <a:rPr lang="en-NZ" sz="2000">
                <a:solidFill>
                  <a:schemeClr val="tx2"/>
                </a:solidFill>
                <a:latin typeface="+mn-lt"/>
              </a:rPr>
              <a:t>two functions. It could appropriately incentivise projects </a:t>
            </a:r>
          </a:p>
          <a:p>
            <a:pPr marL="0" indent="0">
              <a:buNone/>
            </a:pPr>
            <a:r>
              <a:rPr lang="en-NZ" sz="2000">
                <a:solidFill>
                  <a:schemeClr val="tx2"/>
                </a:solidFill>
                <a:latin typeface="+mn-lt"/>
              </a:rPr>
              <a:t>that are likely to provide long term benefit to consumers:   </a:t>
            </a:r>
          </a:p>
          <a:p>
            <a:pPr marL="457200" indent="-457200" algn="l" rtl="0" fontAlgn="base">
              <a:buSzPct val="100000"/>
              <a:buFont typeface="+mj-lt"/>
              <a:buAutoNum type="arabicPeriod"/>
            </a:pPr>
            <a:r>
              <a:rPr lang="en-GB" sz="2000">
                <a:solidFill>
                  <a:srgbClr val="000000"/>
                </a:solidFill>
                <a:effectLst/>
                <a:latin typeface="+mn-lt"/>
              </a:rPr>
              <a:t>that are riskier than BAU and wouldn’t otherwise happen (including non-traditional solutions); and/or</a:t>
            </a:r>
          </a:p>
          <a:p>
            <a:pPr marL="457200" indent="-457200" algn="l" rtl="0" fontAlgn="base">
              <a:buSzPct val="100000"/>
              <a:buFont typeface="+mj-lt"/>
              <a:buAutoNum type="arabicPeriod"/>
            </a:pPr>
            <a:r>
              <a:rPr lang="en-GB" sz="2000">
                <a:solidFill>
                  <a:srgbClr val="000000"/>
                </a:solidFill>
                <a:effectLst/>
                <a:latin typeface="+mn-lt"/>
              </a:rPr>
              <a:t>where benefits do not accrue until future, or through multiple, regulatory periods. </a:t>
            </a:r>
            <a:endParaRPr lang="en-NZ" sz="2000">
              <a:latin typeface="+mn-lt"/>
            </a:endParaRPr>
          </a:p>
        </p:txBody>
      </p:sp>
    </p:spTree>
    <p:extLst>
      <p:ext uri="{BB962C8B-B14F-4D97-AF65-F5344CB8AC3E}">
        <p14:creationId xmlns:p14="http://schemas.microsoft.com/office/powerpoint/2010/main" val="245833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2C129A-F97D-083E-2441-2762F641670C}"/>
              </a:ext>
            </a:extLst>
          </p:cNvPr>
          <p:cNvSpPr>
            <a:spLocks noGrp="1"/>
          </p:cNvSpPr>
          <p:nvPr>
            <p:ph type="body" sz="quarter" idx="10"/>
          </p:nvPr>
        </p:nvSpPr>
        <p:spPr/>
        <p:txBody>
          <a:bodyPr lIns="91440" tIns="45720" rIns="91440" bIns="45720" anchor="t"/>
          <a:lstStyle/>
          <a:p>
            <a:r>
              <a:rPr lang="en-NZ">
                <a:latin typeface="Calibri"/>
                <a:ea typeface="ＭＳ Ｐゴシック"/>
              </a:rPr>
              <a:t>Role of innovation allowances over time</a:t>
            </a:r>
          </a:p>
        </p:txBody>
      </p:sp>
      <p:graphicFrame>
        <p:nvGraphicFramePr>
          <p:cNvPr id="5" name="Diagram 4">
            <a:extLst>
              <a:ext uri="{FF2B5EF4-FFF2-40B4-BE49-F238E27FC236}">
                <a16:creationId xmlns:a16="http://schemas.microsoft.com/office/drawing/2014/main" id="{26A65968-90BE-9865-8EDE-0EBF49896832}"/>
              </a:ext>
            </a:extLst>
          </p:cNvPr>
          <p:cNvGraphicFramePr/>
          <p:nvPr>
            <p:extLst>
              <p:ext uri="{D42A27DB-BD31-4B8C-83A1-F6EECF244321}">
                <p14:modId xmlns:p14="http://schemas.microsoft.com/office/powerpoint/2010/main" val="2956165088"/>
              </p:ext>
            </p:extLst>
          </p:nvPr>
        </p:nvGraphicFramePr>
        <p:xfrm>
          <a:off x="643517" y="1227666"/>
          <a:ext cx="9168488" cy="5255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4E7A2CC-6E26-50B8-AF14-C0D0BE3D191B}"/>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Tree>
    <p:extLst>
      <p:ext uri="{BB962C8B-B14F-4D97-AF65-F5344CB8AC3E}">
        <p14:creationId xmlns:p14="http://schemas.microsoft.com/office/powerpoint/2010/main" val="204367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75D6B-D762-8653-304A-4A1164DDF8E3}"/>
              </a:ext>
            </a:extLst>
          </p:cNvPr>
          <p:cNvSpPr>
            <a:spLocks noGrp="1"/>
          </p:cNvSpPr>
          <p:nvPr>
            <p:ph type="body" sz="quarter" idx="10"/>
          </p:nvPr>
        </p:nvSpPr>
        <p:spPr/>
        <p:txBody>
          <a:bodyPr/>
          <a:lstStyle/>
          <a:p>
            <a:r>
              <a:rPr lang="en-NZ"/>
              <a:t>DPP4 Issues paper:</a:t>
            </a:r>
          </a:p>
          <a:p>
            <a:r>
              <a:rPr lang="en-NZ"/>
              <a:t>Principles for an INTSA scheme</a:t>
            </a:r>
          </a:p>
        </p:txBody>
      </p:sp>
      <p:sp>
        <p:nvSpPr>
          <p:cNvPr id="6" name="Text Placeholder 2">
            <a:extLst>
              <a:ext uri="{FF2B5EF4-FFF2-40B4-BE49-F238E27FC236}">
                <a16:creationId xmlns:a16="http://schemas.microsoft.com/office/drawing/2014/main" id="{3DFDE841-0BBA-074E-9761-960F77A95C8C}"/>
              </a:ext>
            </a:extLst>
          </p:cNvPr>
          <p:cNvSpPr txBox="1">
            <a:spLocks/>
          </p:cNvSpPr>
          <p:nvPr/>
        </p:nvSpPr>
        <p:spPr>
          <a:xfrm>
            <a:off x="5403273" y="1457891"/>
            <a:ext cx="4502727" cy="5025459"/>
          </a:xfrm>
          <a:prstGeom prst="rect">
            <a:avLst/>
          </a:prstGeom>
        </p:spPr>
        <p:txBody>
          <a:bodyPr/>
          <a:lstStyle>
            <a:lvl1pPr marL="457200" indent="-457200" algn="l" rtl="0" eaLnBrk="1" fontAlgn="base" hangingPunct="1">
              <a:spcBef>
                <a:spcPct val="20000"/>
              </a:spcBef>
              <a:spcAft>
                <a:spcPct val="0"/>
              </a:spcAft>
              <a:buClr>
                <a:srgbClr val="BF2E1A"/>
              </a:buClr>
              <a:buSzPct val="120000"/>
              <a:buFont typeface="Arial"/>
              <a:buChar char="•"/>
              <a:defRPr sz="2600" kern="1200" baseline="0">
                <a:solidFill>
                  <a:srgbClr val="262626"/>
                </a:solidFill>
                <a:latin typeface="+mn-lt"/>
                <a:ea typeface="ＭＳ Ｐゴシック" pitchFamily="25" charset="-128"/>
                <a:cs typeface="Arial"/>
              </a:defRPr>
            </a:lvl1pPr>
            <a:lvl2pPr marL="896938" indent="-447675" algn="l" rtl="0" eaLnBrk="1" fontAlgn="base" hangingPunct="1">
              <a:spcBef>
                <a:spcPct val="20000"/>
              </a:spcBef>
              <a:spcAft>
                <a:spcPct val="0"/>
              </a:spcAft>
              <a:buClr>
                <a:srgbClr val="BF2E1A"/>
              </a:buClr>
              <a:buSzPct val="70000"/>
              <a:buFont typeface="Courier New"/>
              <a:buChar char="o"/>
              <a:defRPr sz="2600" kern="1200" baseline="0">
                <a:solidFill>
                  <a:srgbClr val="262626"/>
                </a:solidFill>
                <a:latin typeface="+mn-lt"/>
                <a:ea typeface="ＭＳ Ｐゴシック" pitchFamily="25" charset="-128"/>
                <a:cs typeface="Arial"/>
              </a:defRPr>
            </a:lvl2pPr>
            <a:lvl3pPr marL="1354138" indent="-457200" algn="l" rtl="0" eaLnBrk="1" fontAlgn="base" hangingPunct="1">
              <a:spcBef>
                <a:spcPct val="20000"/>
              </a:spcBef>
              <a:spcAft>
                <a:spcPct val="0"/>
              </a:spcAft>
              <a:buClr>
                <a:srgbClr val="BF2E1A"/>
              </a:buClr>
              <a:buSzPct val="100000"/>
              <a:buFont typeface="Lucida Grande"/>
              <a:buChar char="–"/>
              <a:defRPr sz="2600" kern="1200" baseline="0">
                <a:solidFill>
                  <a:srgbClr val="262626"/>
                </a:solidFill>
                <a:latin typeface="+mn-lt"/>
                <a:ea typeface="ＭＳ Ｐゴシック" pitchFamily="25" charset="-128"/>
                <a:cs typeface="Arial"/>
              </a:defRPr>
            </a:lvl3pPr>
            <a:lvl4pPr marL="355600" indent="0" algn="l" rtl="0" eaLnBrk="1" fontAlgn="base" hangingPunct="1">
              <a:spcBef>
                <a:spcPct val="20000"/>
              </a:spcBef>
              <a:spcAft>
                <a:spcPct val="0"/>
              </a:spcAft>
              <a:buClr>
                <a:srgbClr val="BF2E1A"/>
              </a:buClr>
              <a:buSzPct val="80000"/>
              <a:buFont typeface="Courier New" panose="02070309020205020404" pitchFamily="49" charset="0"/>
              <a:buNone/>
              <a:defRPr sz="2400" kern="1200">
                <a:solidFill>
                  <a:srgbClr val="262626"/>
                </a:solidFill>
                <a:latin typeface="+mn-lt"/>
                <a:ea typeface="ＭＳ Ｐゴシック" pitchFamily="25" charset="-128"/>
                <a:cs typeface="ＭＳ Ｐゴシック"/>
              </a:defRPr>
            </a:lvl4pPr>
            <a:lvl5pPr marL="1252538" indent="-447675" algn="l" rtl="0" eaLnBrk="1" fontAlgn="base" hangingPunct="1">
              <a:spcBef>
                <a:spcPct val="20000"/>
              </a:spcBef>
              <a:spcAft>
                <a:spcPct val="0"/>
              </a:spcAft>
              <a:buClr>
                <a:srgbClr val="BF2E1A"/>
              </a:buClr>
              <a:buFont typeface="Lucida Grande" panose="020B0600040502020204" pitchFamily="34" charset="0"/>
              <a:buChar char="-"/>
              <a:defRPr sz="24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sz="1300" b="1"/>
              <a:t>Submitters generally supported these principles, and suggested some additional principles:</a:t>
            </a:r>
            <a:endParaRPr lang="en-NZ" sz="1300"/>
          </a:p>
          <a:p>
            <a:pPr algn="l" rtl="0" fontAlgn="base">
              <a:buFont typeface="+mj-lt"/>
              <a:buAutoNum type="arabicPeriod"/>
            </a:pPr>
            <a:r>
              <a:rPr lang="en-NZ" sz="1300" b="1" i="0" u="none" strike="noStrike">
                <a:solidFill>
                  <a:srgbClr val="000000"/>
                </a:solidFill>
                <a:effectLst/>
              </a:rPr>
              <a:t>Non-regulated additionality: </a:t>
            </a:r>
            <a:r>
              <a:rPr lang="en-NZ" sz="1300">
                <a:solidFill>
                  <a:srgbClr val="000000"/>
                </a:solidFill>
              </a:rPr>
              <a:t>w</a:t>
            </a:r>
            <a:r>
              <a:rPr lang="en-NZ" sz="1300" b="0" i="0" u="none" strike="noStrike">
                <a:solidFill>
                  <a:srgbClr val="000000"/>
                </a:solidFill>
                <a:effectLst/>
              </a:rPr>
              <a:t>hether a non-regulated party could offer the innovation (Contact). </a:t>
            </a:r>
            <a:r>
              <a:rPr lang="en-US" sz="1300" b="0" i="0">
                <a:solidFill>
                  <a:srgbClr val="808080"/>
                </a:solidFill>
                <a:effectLst/>
              </a:rPr>
              <a:t>​</a:t>
            </a:r>
            <a:endParaRPr lang="en-US" sz="1300" b="0" i="0">
              <a:solidFill>
                <a:srgbClr val="BF2E1A"/>
              </a:solidFill>
              <a:effectLst/>
            </a:endParaRPr>
          </a:p>
          <a:p>
            <a:pPr algn="l" rtl="0" fontAlgn="base">
              <a:buFont typeface="+mj-lt"/>
              <a:buAutoNum type="arabicPeriod"/>
            </a:pPr>
            <a:r>
              <a:rPr lang="en-NZ" sz="1300" b="1" i="0" u="none" strike="noStrike">
                <a:solidFill>
                  <a:srgbClr val="000000"/>
                </a:solidFill>
                <a:effectLst/>
              </a:rPr>
              <a:t>Novel: </a:t>
            </a:r>
            <a:r>
              <a:rPr lang="en-NZ" sz="1300" b="0" i="0" u="none" strike="noStrike">
                <a:solidFill>
                  <a:srgbClr val="000000"/>
                </a:solidFill>
                <a:effectLst/>
              </a:rPr>
              <a:t>funding would facilitate combination of new and/or existing ideas, data, technology or partners (Orion</a:t>
            </a:r>
            <a:r>
              <a:rPr lang="en-NZ" sz="1300">
                <a:solidFill>
                  <a:srgbClr val="000000"/>
                </a:solidFill>
              </a:rPr>
              <a:t>).</a:t>
            </a:r>
            <a:endParaRPr lang="en-US" sz="1300" b="0" i="0">
              <a:solidFill>
                <a:srgbClr val="BF2E1A"/>
              </a:solidFill>
              <a:effectLst/>
            </a:endParaRPr>
          </a:p>
          <a:p>
            <a:pPr algn="l" rtl="0" fontAlgn="base">
              <a:buFont typeface="+mj-lt"/>
              <a:buAutoNum type="arabicPeriod"/>
            </a:pPr>
            <a:r>
              <a:rPr lang="en-NZ" sz="1300" b="1">
                <a:solidFill>
                  <a:srgbClr val="000000"/>
                </a:solidFill>
              </a:rPr>
              <a:t>E</a:t>
            </a:r>
            <a:r>
              <a:rPr lang="en-NZ" sz="1300" b="1" i="0" u="none" strike="noStrike">
                <a:solidFill>
                  <a:srgbClr val="000000"/>
                </a:solidFill>
                <a:effectLst/>
              </a:rPr>
              <a:t>fficient: </a:t>
            </a:r>
            <a:r>
              <a:rPr lang="en-NZ" sz="1300" b="0" i="0" u="none" strike="noStrike">
                <a:solidFill>
                  <a:srgbClr val="000000"/>
                </a:solidFill>
                <a:effectLst/>
              </a:rPr>
              <a:t>funding would facilitate prudent investment in systems and processes that improve asset management efficiency, customer service or information transparency (Orion).</a:t>
            </a:r>
            <a:r>
              <a:rPr lang="en-US" sz="1300" b="0" i="0">
                <a:solidFill>
                  <a:srgbClr val="808080"/>
                </a:solidFill>
                <a:effectLst/>
              </a:rPr>
              <a:t>​</a:t>
            </a:r>
          </a:p>
          <a:p>
            <a:pPr algn="l" rtl="0" fontAlgn="base">
              <a:buFont typeface="+mj-lt"/>
              <a:buAutoNum type="arabicPeriod"/>
            </a:pPr>
            <a:r>
              <a:rPr lang="en-US" sz="1300" b="1" i="0">
                <a:solidFill>
                  <a:schemeClr val="tx2"/>
                </a:solidFill>
                <a:effectLst/>
              </a:rPr>
              <a:t>Limiting risk of inefficient expenditure: </a:t>
            </a:r>
            <a:r>
              <a:rPr lang="en-US" sz="1300">
                <a:solidFill>
                  <a:schemeClr val="tx2"/>
                </a:solidFill>
              </a:rPr>
              <a:t>limiting</a:t>
            </a:r>
            <a:r>
              <a:rPr lang="en-US" sz="1300" b="0" i="0">
                <a:solidFill>
                  <a:schemeClr val="tx2"/>
                </a:solidFill>
                <a:effectLst/>
              </a:rPr>
              <a:t> consumers </a:t>
            </a:r>
            <a:r>
              <a:rPr lang="en-US" sz="1300">
                <a:solidFill>
                  <a:schemeClr val="tx2"/>
                </a:solidFill>
              </a:rPr>
              <a:t>exposure to </a:t>
            </a:r>
            <a:r>
              <a:rPr lang="en-US" sz="1300" b="0" i="0">
                <a:solidFill>
                  <a:schemeClr val="tx2"/>
                </a:solidFill>
                <a:effectLst/>
              </a:rPr>
              <a:t>inefficient expenditure or innovation that is excessively risky (Horizon).</a:t>
            </a:r>
          </a:p>
          <a:p>
            <a:pPr algn="l" rtl="0" fontAlgn="base">
              <a:buFont typeface="+mj-lt"/>
              <a:buAutoNum type="arabicPeriod"/>
            </a:pPr>
            <a:endParaRPr lang="en-US" sz="1300" b="0" i="0">
              <a:solidFill>
                <a:schemeClr val="tx2"/>
              </a:solidFill>
              <a:effectLst/>
            </a:endParaRPr>
          </a:p>
          <a:p>
            <a:pPr marL="0" indent="0" algn="l" rtl="0" fontAlgn="base">
              <a:buNone/>
            </a:pPr>
            <a:r>
              <a:rPr lang="en-GB" sz="1300" b="0" i="1" u="none" strike="noStrike">
                <a:solidFill>
                  <a:srgbClr val="8F2313"/>
                </a:solidFill>
                <a:effectLst/>
                <a:latin typeface="Calibri" panose="020F0502020204030204" pitchFamily="34" charset="0"/>
              </a:rPr>
              <a:t>“The additionality principle is the central principle for assessing whether innovation is needed. We disagree with relying on other funds to fund innovation. The availability of these funds is outside the control of the regulatory framework and they can’t be relied on. This is especially true at the moment with the change in government and the review of government spending.” – WE*</a:t>
            </a:r>
            <a:r>
              <a:rPr lang="en-US" sz="1300" b="0" i="0">
                <a:solidFill>
                  <a:srgbClr val="000000"/>
                </a:solidFill>
                <a:effectLst/>
                <a:latin typeface="Calibri" panose="020F0502020204030204" pitchFamily="34" charset="0"/>
              </a:rPr>
              <a:t>​</a:t>
            </a:r>
            <a:r>
              <a:rPr lang="en-GB" sz="1300" b="0" i="0">
                <a:solidFill>
                  <a:srgbClr val="000000"/>
                </a:solidFill>
                <a:effectLst/>
                <a:latin typeface="Calibri" panose="020F0502020204030204" pitchFamily="34" charset="0"/>
              </a:rPr>
              <a:t>​</a:t>
            </a:r>
            <a:endParaRPr lang="en-GB" sz="1300" b="0" i="0">
              <a:solidFill>
                <a:srgbClr val="BF2E1A"/>
              </a:solidFill>
              <a:effectLst/>
              <a:latin typeface="Segoe UI" panose="020B0502040204020203" pitchFamily="34" charset="0"/>
            </a:endParaRPr>
          </a:p>
          <a:p>
            <a:pPr marL="0" indent="0">
              <a:buNone/>
            </a:pPr>
            <a:endParaRPr lang="en-NZ"/>
          </a:p>
        </p:txBody>
      </p:sp>
      <p:graphicFrame>
        <p:nvGraphicFramePr>
          <p:cNvPr id="3" name="Diagram 2">
            <a:extLst>
              <a:ext uri="{FF2B5EF4-FFF2-40B4-BE49-F238E27FC236}">
                <a16:creationId xmlns:a16="http://schemas.microsoft.com/office/drawing/2014/main" id="{D2BB0839-673D-5F66-011C-3FB28B598852}"/>
              </a:ext>
            </a:extLst>
          </p:cNvPr>
          <p:cNvGraphicFramePr/>
          <p:nvPr>
            <p:extLst>
              <p:ext uri="{D42A27DB-BD31-4B8C-83A1-F6EECF244321}">
                <p14:modId xmlns:p14="http://schemas.microsoft.com/office/powerpoint/2010/main" val="3151361995"/>
              </p:ext>
            </p:extLst>
          </p:nvPr>
        </p:nvGraphicFramePr>
        <p:xfrm>
          <a:off x="-533232" y="179387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26CB463-1529-4F76-460F-C5315B5E20C3}"/>
              </a:ext>
            </a:extLst>
          </p:cNvPr>
          <p:cNvSpPr txBox="1"/>
          <p:nvPr/>
        </p:nvSpPr>
        <p:spPr>
          <a:xfrm>
            <a:off x="522370" y="1429676"/>
            <a:ext cx="3670939" cy="307777"/>
          </a:xfrm>
          <a:prstGeom prst="rect">
            <a:avLst/>
          </a:prstGeom>
          <a:noFill/>
        </p:spPr>
        <p:txBody>
          <a:bodyPr wrap="square" rtlCol="0">
            <a:spAutoFit/>
          </a:bodyPr>
          <a:lstStyle/>
          <a:p>
            <a:r>
              <a:rPr lang="en-NZ" sz="1400" b="1">
                <a:solidFill>
                  <a:schemeClr val="tx2"/>
                </a:solidFill>
                <a:latin typeface="+mn-lt"/>
                <a:cs typeface="Calibri Light" panose="020F0302020204030204" pitchFamily="34" charset="0"/>
              </a:rPr>
              <a:t>We proposed five principles:</a:t>
            </a:r>
          </a:p>
        </p:txBody>
      </p:sp>
      <p:sp>
        <p:nvSpPr>
          <p:cNvPr id="7" name="TextBox 6">
            <a:extLst>
              <a:ext uri="{FF2B5EF4-FFF2-40B4-BE49-F238E27FC236}">
                <a16:creationId xmlns:a16="http://schemas.microsoft.com/office/drawing/2014/main" id="{59D65C3A-A6D0-B016-0F78-2DA4BAD1F2CA}"/>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Tree>
    <p:extLst>
      <p:ext uri="{BB962C8B-B14F-4D97-AF65-F5344CB8AC3E}">
        <p14:creationId xmlns:p14="http://schemas.microsoft.com/office/powerpoint/2010/main" val="70539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75D6B-D762-8653-304A-4A1164DDF8E3}"/>
              </a:ext>
            </a:extLst>
          </p:cNvPr>
          <p:cNvSpPr>
            <a:spLocks noGrp="1"/>
          </p:cNvSpPr>
          <p:nvPr>
            <p:ph type="body" sz="quarter" idx="10"/>
          </p:nvPr>
        </p:nvSpPr>
        <p:spPr/>
        <p:txBody>
          <a:bodyPr/>
          <a:lstStyle/>
          <a:p>
            <a:r>
              <a:rPr lang="en-NZ"/>
              <a:t>DPP4 Issues paper:</a:t>
            </a:r>
          </a:p>
          <a:p>
            <a:r>
              <a:rPr lang="en-NZ"/>
              <a:t>Characteristics for an INTSA scheme</a:t>
            </a:r>
          </a:p>
        </p:txBody>
      </p:sp>
      <p:sp>
        <p:nvSpPr>
          <p:cNvPr id="6" name="Text Placeholder 2">
            <a:extLst>
              <a:ext uri="{FF2B5EF4-FFF2-40B4-BE49-F238E27FC236}">
                <a16:creationId xmlns:a16="http://schemas.microsoft.com/office/drawing/2014/main" id="{CFCC2D6F-251C-E361-28D6-2BBD0E36FFCF}"/>
              </a:ext>
            </a:extLst>
          </p:cNvPr>
          <p:cNvSpPr txBox="1">
            <a:spLocks/>
          </p:cNvSpPr>
          <p:nvPr/>
        </p:nvSpPr>
        <p:spPr>
          <a:xfrm>
            <a:off x="7431025" y="1507068"/>
            <a:ext cx="2370898" cy="4903846"/>
          </a:xfrm>
          <a:prstGeom prst="rect">
            <a:avLst/>
          </a:prstGeom>
        </p:spPr>
        <p:txBody>
          <a:bodyPr/>
          <a:lstStyle>
            <a:lvl1pPr marL="457200" indent="-457200" algn="l" rtl="0" eaLnBrk="1" fontAlgn="base" hangingPunct="1">
              <a:spcBef>
                <a:spcPct val="20000"/>
              </a:spcBef>
              <a:spcAft>
                <a:spcPct val="0"/>
              </a:spcAft>
              <a:buClr>
                <a:srgbClr val="BF2E1A"/>
              </a:buClr>
              <a:buSzPct val="120000"/>
              <a:buFont typeface="Arial"/>
              <a:buChar char="•"/>
              <a:defRPr sz="2600" kern="1200" baseline="0">
                <a:solidFill>
                  <a:srgbClr val="262626"/>
                </a:solidFill>
                <a:latin typeface="+mn-lt"/>
                <a:ea typeface="ＭＳ Ｐゴシック" pitchFamily="25" charset="-128"/>
                <a:cs typeface="Arial"/>
              </a:defRPr>
            </a:lvl1pPr>
            <a:lvl2pPr marL="896938" indent="-447675" algn="l" rtl="0" eaLnBrk="1" fontAlgn="base" hangingPunct="1">
              <a:spcBef>
                <a:spcPct val="20000"/>
              </a:spcBef>
              <a:spcAft>
                <a:spcPct val="0"/>
              </a:spcAft>
              <a:buClr>
                <a:srgbClr val="BF2E1A"/>
              </a:buClr>
              <a:buSzPct val="70000"/>
              <a:buFont typeface="Courier New"/>
              <a:buChar char="o"/>
              <a:defRPr sz="2600" kern="1200" baseline="0">
                <a:solidFill>
                  <a:srgbClr val="262626"/>
                </a:solidFill>
                <a:latin typeface="+mn-lt"/>
                <a:ea typeface="ＭＳ Ｐゴシック" pitchFamily="25" charset="-128"/>
                <a:cs typeface="Arial"/>
              </a:defRPr>
            </a:lvl2pPr>
            <a:lvl3pPr marL="1354138" indent="-457200" algn="l" rtl="0" eaLnBrk="1" fontAlgn="base" hangingPunct="1">
              <a:spcBef>
                <a:spcPct val="20000"/>
              </a:spcBef>
              <a:spcAft>
                <a:spcPct val="0"/>
              </a:spcAft>
              <a:buClr>
                <a:srgbClr val="BF2E1A"/>
              </a:buClr>
              <a:buSzPct val="100000"/>
              <a:buFont typeface="Lucida Grande"/>
              <a:buChar char="–"/>
              <a:defRPr sz="2600" kern="1200" baseline="0">
                <a:solidFill>
                  <a:srgbClr val="262626"/>
                </a:solidFill>
                <a:latin typeface="+mn-lt"/>
                <a:ea typeface="ＭＳ Ｐゴシック" pitchFamily="25" charset="-128"/>
                <a:cs typeface="Arial"/>
              </a:defRPr>
            </a:lvl3pPr>
            <a:lvl4pPr marL="355600" indent="0" algn="l" rtl="0" eaLnBrk="1" fontAlgn="base" hangingPunct="1">
              <a:spcBef>
                <a:spcPct val="20000"/>
              </a:spcBef>
              <a:spcAft>
                <a:spcPct val="0"/>
              </a:spcAft>
              <a:buClr>
                <a:srgbClr val="BF2E1A"/>
              </a:buClr>
              <a:buSzPct val="80000"/>
              <a:buFont typeface="Courier New" panose="02070309020205020404" pitchFamily="49" charset="0"/>
              <a:buNone/>
              <a:defRPr sz="2400" kern="1200">
                <a:solidFill>
                  <a:srgbClr val="262626"/>
                </a:solidFill>
                <a:latin typeface="+mn-lt"/>
                <a:ea typeface="ＭＳ Ｐゴシック" pitchFamily="25" charset="-128"/>
                <a:cs typeface="ＭＳ Ｐゴシック"/>
              </a:defRPr>
            </a:lvl4pPr>
            <a:lvl5pPr marL="1252538" indent="-447675" algn="l" rtl="0" eaLnBrk="1" fontAlgn="base" hangingPunct="1">
              <a:spcBef>
                <a:spcPct val="20000"/>
              </a:spcBef>
              <a:spcAft>
                <a:spcPct val="0"/>
              </a:spcAft>
              <a:buClr>
                <a:srgbClr val="BF2E1A"/>
              </a:buClr>
              <a:buFont typeface="Lucida Grande" panose="020B0600040502020204" pitchFamily="34" charset="0"/>
              <a:buChar char="-"/>
              <a:defRPr sz="24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fontAlgn="base">
              <a:buNone/>
            </a:pPr>
            <a:endParaRPr lang="en-NZ" sz="1800">
              <a:latin typeface="Calibri" panose="020F0502020204030204" pitchFamily="34" charset="0"/>
              <a:cs typeface="Calibri" panose="020F0502020204030204" pitchFamily="34" charset="0"/>
            </a:endParaRPr>
          </a:p>
        </p:txBody>
      </p:sp>
      <p:graphicFrame>
        <p:nvGraphicFramePr>
          <p:cNvPr id="8" name="Diagram 7">
            <a:extLst>
              <a:ext uri="{FF2B5EF4-FFF2-40B4-BE49-F238E27FC236}">
                <a16:creationId xmlns:a16="http://schemas.microsoft.com/office/drawing/2014/main" id="{71A8C4FB-01F2-FF57-4C7E-E2EBE367B623}"/>
              </a:ext>
            </a:extLst>
          </p:cNvPr>
          <p:cNvGraphicFramePr/>
          <p:nvPr>
            <p:extLst>
              <p:ext uri="{D42A27DB-BD31-4B8C-83A1-F6EECF244321}">
                <p14:modId xmlns:p14="http://schemas.microsoft.com/office/powerpoint/2010/main" val="1564719781"/>
              </p:ext>
            </p:extLst>
          </p:nvPr>
        </p:nvGraphicFramePr>
        <p:xfrm>
          <a:off x="363538" y="1507067"/>
          <a:ext cx="7067487" cy="4738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F1A0630-1BAF-A909-335E-6C38CCD4DDAB}"/>
              </a:ext>
            </a:extLst>
          </p:cNvPr>
          <p:cNvSpPr txBox="1"/>
          <p:nvPr/>
        </p:nvSpPr>
        <p:spPr>
          <a:xfrm>
            <a:off x="5100316" y="4629808"/>
            <a:ext cx="2787714" cy="1615827"/>
          </a:xfrm>
          <a:prstGeom prst="rect">
            <a:avLst/>
          </a:prstGeom>
          <a:noFill/>
        </p:spPr>
        <p:txBody>
          <a:bodyPr wrap="square" rtlCol="0">
            <a:spAutoFit/>
          </a:bodyPr>
          <a:lstStyle/>
          <a:p>
            <a:r>
              <a:rPr lang="en-GB" sz="1100" b="0" i="1" u="none" strike="noStrike">
                <a:effectLst/>
                <a:latin typeface="Calibri" panose="020F0502020204030204" pitchFamily="34" charset="0"/>
                <a:cs typeface="Calibri" panose="020F0502020204030204" pitchFamily="34" charset="0"/>
              </a:rPr>
              <a:t>“We suggest a different approach. We suggest that an industry learning stream of work is established that connects with the innovation allowances and funding. As industry rapidly learns through this process the AMP and DPP processes can pick up this learning. But the key point is that the learnings are applied by the industry as the learnings become available.</a:t>
            </a:r>
            <a:r>
              <a:rPr lang="en-NZ" sz="1100" b="0" i="1">
                <a:effectLst/>
                <a:latin typeface="Calibri" panose="020F0502020204030204" pitchFamily="34" charset="0"/>
                <a:cs typeface="Calibri" panose="020F0502020204030204" pitchFamily="34" charset="0"/>
              </a:rPr>
              <a:t>​” - </a:t>
            </a:r>
            <a:r>
              <a:rPr lang="en-NZ" sz="1100" b="0" i="1" err="1">
                <a:effectLst/>
                <a:latin typeface="Calibri" panose="020F0502020204030204" pitchFamily="34" charset="0"/>
                <a:cs typeface="Calibri" panose="020F0502020204030204" pitchFamily="34" charset="0"/>
              </a:rPr>
              <a:t>SolarZero</a:t>
            </a:r>
            <a:endParaRPr lang="en-NZ" sz="1100" i="1"/>
          </a:p>
        </p:txBody>
      </p:sp>
      <p:sp>
        <p:nvSpPr>
          <p:cNvPr id="5" name="TextBox 4">
            <a:extLst>
              <a:ext uri="{FF2B5EF4-FFF2-40B4-BE49-F238E27FC236}">
                <a16:creationId xmlns:a16="http://schemas.microsoft.com/office/drawing/2014/main" id="{877F398D-868A-4AA8-0F6B-058C32B6F19A}"/>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
        <p:nvSpPr>
          <p:cNvPr id="7" name="TextBox 6">
            <a:extLst>
              <a:ext uri="{FF2B5EF4-FFF2-40B4-BE49-F238E27FC236}">
                <a16:creationId xmlns:a16="http://schemas.microsoft.com/office/drawing/2014/main" id="{CEE715D6-C9AC-0004-8399-BD1303D44856}"/>
              </a:ext>
            </a:extLst>
          </p:cNvPr>
          <p:cNvSpPr txBox="1"/>
          <p:nvPr/>
        </p:nvSpPr>
        <p:spPr>
          <a:xfrm>
            <a:off x="7509359" y="1605699"/>
            <a:ext cx="2396641" cy="3970318"/>
          </a:xfrm>
          <a:prstGeom prst="rect">
            <a:avLst/>
          </a:prstGeom>
          <a:noFill/>
        </p:spPr>
        <p:txBody>
          <a:bodyPr wrap="square" lIns="91440" tIns="45720" rIns="91440" bIns="45720" rtlCol="0" anchor="t">
            <a:spAutoFit/>
          </a:bodyPr>
          <a:lstStyle/>
          <a:p>
            <a:r>
              <a:rPr lang="en-NZ" sz="1400" dirty="0">
                <a:solidFill>
                  <a:schemeClr val="tx2"/>
                </a:solidFill>
                <a:latin typeface="+mn-lt"/>
                <a:ea typeface="ＭＳ Ｐゴシック"/>
              </a:rPr>
              <a:t>In your feedback on the Issues paper we heard:</a:t>
            </a:r>
          </a:p>
          <a:p>
            <a:pPr marL="285750" indent="-285750">
              <a:buFont typeface="Arial" panose="020B0604020202020204" pitchFamily="34" charset="0"/>
              <a:buChar char="•"/>
            </a:pPr>
            <a:r>
              <a:rPr lang="en-NZ" sz="1400" dirty="0">
                <a:solidFill>
                  <a:schemeClr val="tx2"/>
                </a:solidFill>
                <a:latin typeface="+mn-lt"/>
                <a:ea typeface="ＭＳ Ｐゴシック"/>
              </a:rPr>
              <a:t>Several suggestions for ‘project type’ such as DSO capability (WE*); Business plan incentives (Vector); and energy hardship (Unison).</a:t>
            </a:r>
            <a:endParaRPr lang="en-NZ" sz="1400" dirty="0">
              <a:solidFill>
                <a:schemeClr val="tx2"/>
              </a:solidFill>
              <a:latin typeface="+mn-lt"/>
              <a:ea typeface="ＭＳ Ｐゴシック"/>
              <a:cs typeface="Calibri"/>
            </a:endParaRPr>
          </a:p>
          <a:p>
            <a:pPr marL="285750" indent="-285750">
              <a:buFont typeface="Arial" panose="020B0604020202020204" pitchFamily="34" charset="0"/>
              <a:buChar char="•"/>
            </a:pPr>
            <a:r>
              <a:rPr lang="en-NZ" sz="1400" dirty="0">
                <a:solidFill>
                  <a:schemeClr val="tx2"/>
                </a:solidFill>
                <a:latin typeface="+mn-lt"/>
                <a:ea typeface="ＭＳ Ｐゴシック"/>
              </a:rPr>
              <a:t>Suggestions for ‘conditions’ such as sharing learnings (WE*, </a:t>
            </a:r>
            <a:r>
              <a:rPr lang="en-NZ" sz="1400" dirty="0" err="1">
                <a:solidFill>
                  <a:schemeClr val="tx2"/>
                </a:solidFill>
                <a:latin typeface="+mn-lt"/>
                <a:ea typeface="ＭＳ Ｐゴシック"/>
              </a:rPr>
              <a:t>SolarZero</a:t>
            </a:r>
            <a:r>
              <a:rPr lang="en-NZ" sz="1400" dirty="0">
                <a:solidFill>
                  <a:schemeClr val="tx2"/>
                </a:solidFill>
                <a:latin typeface="+mn-lt"/>
                <a:ea typeface="ＭＳ Ｐゴシック"/>
              </a:rPr>
              <a:t>) or linking to EA work programme (Orion).</a:t>
            </a:r>
            <a:endParaRPr lang="en-NZ" sz="1400" dirty="0">
              <a:solidFill>
                <a:schemeClr val="tx2"/>
              </a:solidFill>
              <a:latin typeface="+mn-lt"/>
              <a:ea typeface="ＭＳ Ｐゴシック"/>
              <a:cs typeface="Calibri"/>
            </a:endParaRPr>
          </a:p>
          <a:p>
            <a:pPr marL="285750" indent="-285750">
              <a:buFont typeface="Arial" panose="020B0604020202020204" pitchFamily="34" charset="0"/>
              <a:buChar char="•"/>
            </a:pPr>
            <a:r>
              <a:rPr lang="en-NZ" sz="1400" dirty="0">
                <a:solidFill>
                  <a:schemeClr val="tx2"/>
                </a:solidFill>
                <a:latin typeface="+mn-lt"/>
                <a:ea typeface="ＭＳ Ｐゴシック"/>
              </a:rPr>
              <a:t>Other suggestions such as providing process or guide (Electra, WE</a:t>
            </a:r>
            <a:r>
              <a:rPr lang="en-NZ" sz="1400">
                <a:solidFill>
                  <a:schemeClr val="tx2"/>
                </a:solidFill>
                <a:latin typeface="+mn-lt"/>
                <a:ea typeface="ＭＳ Ｐゴシック"/>
              </a:rPr>
              <a:t>*);or collaboration </a:t>
            </a:r>
            <a:r>
              <a:rPr lang="en-NZ" sz="1400" dirty="0">
                <a:solidFill>
                  <a:schemeClr val="tx2"/>
                </a:solidFill>
                <a:latin typeface="+mn-lt"/>
                <a:ea typeface="ＭＳ Ｐゴシック"/>
              </a:rPr>
              <a:t>(Orion, </a:t>
            </a:r>
            <a:r>
              <a:rPr lang="en-NZ" sz="1400" dirty="0" err="1">
                <a:solidFill>
                  <a:schemeClr val="tx2"/>
                </a:solidFill>
                <a:latin typeface="+mn-lt"/>
                <a:ea typeface="ＭＳ Ｐゴシック"/>
              </a:rPr>
              <a:t>Flexforum</a:t>
            </a:r>
            <a:r>
              <a:rPr lang="en-NZ" sz="1400" dirty="0">
                <a:solidFill>
                  <a:schemeClr val="tx2"/>
                </a:solidFill>
                <a:latin typeface="+mn-lt"/>
                <a:ea typeface="ＭＳ Ｐゴシック"/>
              </a:rPr>
              <a:t>). </a:t>
            </a:r>
            <a:endParaRPr lang="en-NZ" sz="1400" dirty="0">
              <a:solidFill>
                <a:schemeClr val="tx2"/>
              </a:solidFill>
              <a:latin typeface="+mn-lt"/>
              <a:cs typeface="Calibri"/>
            </a:endParaRPr>
          </a:p>
        </p:txBody>
      </p:sp>
    </p:spTree>
    <p:extLst>
      <p:ext uri="{BB962C8B-B14F-4D97-AF65-F5344CB8AC3E}">
        <p14:creationId xmlns:p14="http://schemas.microsoft.com/office/powerpoint/2010/main" val="54481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587995-71ED-230F-1AEF-88494D491E21}"/>
              </a:ext>
            </a:extLst>
          </p:cNvPr>
          <p:cNvSpPr>
            <a:spLocks noGrp="1"/>
          </p:cNvSpPr>
          <p:nvPr>
            <p:ph type="body" sz="quarter" idx="10"/>
          </p:nvPr>
        </p:nvSpPr>
        <p:spPr/>
        <p:txBody>
          <a:bodyPr lIns="91440" tIns="45720" rIns="91440" bIns="45720" anchor="t"/>
          <a:lstStyle/>
          <a:p>
            <a:r>
              <a:rPr lang="en-NZ">
                <a:latin typeface="Calibri"/>
                <a:ea typeface="ＭＳ Ｐゴシック"/>
              </a:rPr>
              <a:t>Setting the characteristics of an INTSA</a:t>
            </a:r>
            <a:endParaRPr lang="en-NZ"/>
          </a:p>
        </p:txBody>
      </p:sp>
      <p:sp>
        <p:nvSpPr>
          <p:cNvPr id="3" name="Text Placeholder 2">
            <a:extLst>
              <a:ext uri="{FF2B5EF4-FFF2-40B4-BE49-F238E27FC236}">
                <a16:creationId xmlns:a16="http://schemas.microsoft.com/office/drawing/2014/main" id="{E49DB0AD-BBF4-E82F-5D47-4855C08DC964}"/>
              </a:ext>
            </a:extLst>
          </p:cNvPr>
          <p:cNvSpPr>
            <a:spLocks noGrp="1"/>
          </p:cNvSpPr>
          <p:nvPr>
            <p:ph type="body" sz="quarter" idx="15"/>
          </p:nvPr>
        </p:nvSpPr>
        <p:spPr>
          <a:xfrm>
            <a:off x="227736" y="1852415"/>
            <a:ext cx="7223266" cy="4630935"/>
          </a:xfrm>
        </p:spPr>
        <p:txBody>
          <a:bodyPr lIns="91440" tIns="45720" rIns="91440" bIns="45720" anchor="t"/>
          <a:lstStyle/>
          <a:p>
            <a:pPr marL="0" indent="0">
              <a:buNone/>
            </a:pPr>
            <a:r>
              <a:rPr lang="en-NZ" sz="1800">
                <a:solidFill>
                  <a:schemeClr val="tx2"/>
                </a:solidFill>
                <a:ea typeface="ＭＳ Ｐゴシック"/>
              </a:rPr>
              <a:t>The characteristics of an INTSA scheme can be set in different ways, for example:</a:t>
            </a:r>
          </a:p>
          <a:p>
            <a:r>
              <a:rPr lang="en-NZ" sz="1800">
                <a:solidFill>
                  <a:schemeClr val="tx2"/>
                </a:solidFill>
                <a:ea typeface="ＭＳ Ｐゴシック"/>
              </a:rPr>
              <a:t>Approval timing could be ex ante or ex post </a:t>
            </a:r>
          </a:p>
          <a:p>
            <a:r>
              <a:rPr lang="en-NZ" sz="1800">
                <a:solidFill>
                  <a:schemeClr val="tx2"/>
                </a:solidFill>
                <a:ea typeface="ＭＳ Ｐゴシック"/>
              </a:rPr>
              <a:t>Approved recoverable expenditure could be based on ex ante forecast or ex post actual costs</a:t>
            </a:r>
          </a:p>
          <a:p>
            <a:r>
              <a:rPr lang="en-NZ" sz="1800">
                <a:solidFill>
                  <a:schemeClr val="tx2"/>
                </a:solidFill>
                <a:ea typeface="ＭＳ Ｐゴシック"/>
              </a:rPr>
              <a:t>The amount of recoverable expenditure could be set as a high or low share (%) of the project costs.</a:t>
            </a:r>
          </a:p>
          <a:p>
            <a:r>
              <a:rPr lang="en-NZ" sz="1800">
                <a:solidFill>
                  <a:schemeClr val="tx2"/>
                </a:solidFill>
                <a:ea typeface="ＭＳ Ｐゴシック"/>
              </a:rPr>
              <a:t>Available funding could be capped against a share of an EDBs maximum allowable revenue.</a:t>
            </a:r>
          </a:p>
          <a:p>
            <a:pPr marL="0" indent="0">
              <a:buNone/>
            </a:pPr>
            <a:r>
              <a:rPr lang="en-NZ" sz="1800">
                <a:solidFill>
                  <a:schemeClr val="tx2"/>
                </a:solidFill>
                <a:ea typeface="ＭＳ Ｐゴシック"/>
              </a:rPr>
              <a:t>The combination of settings in an INTSA could affect the risk burden held by consumers, and/or the EDBs - as well as the likelihood that EDBs wish to undertake projects through an INTSA in DPP4. </a:t>
            </a:r>
          </a:p>
          <a:p>
            <a:pPr marL="0" indent="0">
              <a:buNone/>
            </a:pPr>
            <a:r>
              <a:rPr lang="en-NZ" sz="1800">
                <a:solidFill>
                  <a:schemeClr val="tx2"/>
                </a:solidFill>
                <a:ea typeface="Calibri"/>
                <a:cs typeface="Calibri"/>
              </a:rPr>
              <a:t>We are considering a range of combinations for an INTSA to look at how these could manage the risk burden, to an acceptable level, and deliver long-term net benefit for consumers.</a:t>
            </a:r>
          </a:p>
          <a:p>
            <a:pPr marL="0" indent="0">
              <a:buNone/>
            </a:pPr>
            <a:br>
              <a:rPr lang="en-NZ" sz="1800"/>
            </a:br>
            <a:endParaRPr lang="en-NZ" sz="1800">
              <a:solidFill>
                <a:schemeClr val="tx2"/>
              </a:solidFill>
              <a:ea typeface="ＭＳ Ｐゴシック"/>
            </a:endParaRPr>
          </a:p>
          <a:p>
            <a:endParaRPr lang="en-NZ" sz="1800"/>
          </a:p>
        </p:txBody>
      </p:sp>
      <p:pic>
        <p:nvPicPr>
          <p:cNvPr id="5" name="Graphic 4" descr="Gauge with solid fill">
            <a:extLst>
              <a:ext uri="{FF2B5EF4-FFF2-40B4-BE49-F238E27FC236}">
                <a16:creationId xmlns:a16="http://schemas.microsoft.com/office/drawing/2014/main" id="{1F891048-B9EF-C725-06B6-7FB91201AC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6828" y="903033"/>
            <a:ext cx="1591935" cy="1232013"/>
          </a:xfrm>
          <a:prstGeom prst="rect">
            <a:avLst/>
          </a:prstGeom>
        </p:spPr>
      </p:pic>
      <p:sp>
        <p:nvSpPr>
          <p:cNvPr id="6" name="TextBox 5">
            <a:extLst>
              <a:ext uri="{FF2B5EF4-FFF2-40B4-BE49-F238E27FC236}">
                <a16:creationId xmlns:a16="http://schemas.microsoft.com/office/drawing/2014/main" id="{85D11FC8-04FF-3058-BF5C-1E52B610FC03}"/>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
        <p:nvSpPr>
          <p:cNvPr id="7" name="TextBox 6">
            <a:extLst>
              <a:ext uri="{FF2B5EF4-FFF2-40B4-BE49-F238E27FC236}">
                <a16:creationId xmlns:a16="http://schemas.microsoft.com/office/drawing/2014/main" id="{0DE6B8B2-1113-CB35-0D6B-45940F77D078}"/>
              </a:ext>
            </a:extLst>
          </p:cNvPr>
          <p:cNvSpPr txBox="1"/>
          <p:nvPr/>
        </p:nvSpPr>
        <p:spPr>
          <a:xfrm>
            <a:off x="7586804" y="1874728"/>
            <a:ext cx="2252133" cy="3108543"/>
          </a:xfrm>
          <a:prstGeom prst="rect">
            <a:avLst/>
          </a:prstGeom>
          <a:noFill/>
        </p:spPr>
        <p:txBody>
          <a:bodyPr wrap="square" rtlCol="0">
            <a:spAutoFit/>
          </a:bodyPr>
          <a:lstStyle/>
          <a:p>
            <a:r>
              <a:rPr lang="en-GB" sz="1400" i="1">
                <a:latin typeface="+mn-lt"/>
              </a:rPr>
              <a:t>“We see DPP4 as a potential turning point for the sector, if it were to provide the necessary incentives (and necessary risk management mechanisms) for all EDBs to commit to innovation as a core part of their asset management and investment planning.  This commitment will lead to significant improvements in EDB capabilities by 2030.” – Rewiring Aotearoa</a:t>
            </a:r>
            <a:endParaRPr lang="en-NZ" sz="1400" i="1">
              <a:latin typeface="+mn-lt"/>
            </a:endParaRPr>
          </a:p>
        </p:txBody>
      </p:sp>
    </p:spTree>
    <p:extLst>
      <p:ext uri="{BB962C8B-B14F-4D97-AF65-F5344CB8AC3E}">
        <p14:creationId xmlns:p14="http://schemas.microsoft.com/office/powerpoint/2010/main" val="44444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4270CDC-68FD-6A54-ABB9-D38AF910581B}"/>
              </a:ext>
            </a:extLst>
          </p:cNvPr>
          <p:cNvGraphicFramePr>
            <a:graphicFrameLocks noGrp="1"/>
          </p:cNvGraphicFramePr>
          <p:nvPr>
            <p:extLst>
              <p:ext uri="{D42A27DB-BD31-4B8C-83A1-F6EECF244321}">
                <p14:modId xmlns:p14="http://schemas.microsoft.com/office/powerpoint/2010/main" val="873458207"/>
              </p:ext>
            </p:extLst>
          </p:nvPr>
        </p:nvGraphicFramePr>
        <p:xfrm>
          <a:off x="363538" y="1268495"/>
          <a:ext cx="9079115" cy="3632030"/>
        </p:xfrm>
        <a:graphic>
          <a:graphicData uri="http://schemas.openxmlformats.org/drawingml/2006/table">
            <a:tbl>
              <a:tblPr firstRow="1">
                <a:tableStyleId>{3B4B98B0-60AC-42C2-AFA5-B58CD77FA1E5}</a:tableStyleId>
              </a:tblPr>
              <a:tblGrid>
                <a:gridCol w="1972239">
                  <a:extLst>
                    <a:ext uri="{9D8B030D-6E8A-4147-A177-3AD203B41FA5}">
                      <a16:colId xmlns:a16="http://schemas.microsoft.com/office/drawing/2014/main" val="971666405"/>
                    </a:ext>
                  </a:extLst>
                </a:gridCol>
                <a:gridCol w="2190251">
                  <a:extLst>
                    <a:ext uri="{9D8B030D-6E8A-4147-A177-3AD203B41FA5}">
                      <a16:colId xmlns:a16="http://schemas.microsoft.com/office/drawing/2014/main" val="4169814089"/>
                    </a:ext>
                  </a:extLst>
                </a:gridCol>
                <a:gridCol w="2426348">
                  <a:extLst>
                    <a:ext uri="{9D8B030D-6E8A-4147-A177-3AD203B41FA5}">
                      <a16:colId xmlns:a16="http://schemas.microsoft.com/office/drawing/2014/main" val="2260894075"/>
                    </a:ext>
                  </a:extLst>
                </a:gridCol>
                <a:gridCol w="2490277">
                  <a:extLst>
                    <a:ext uri="{9D8B030D-6E8A-4147-A177-3AD203B41FA5}">
                      <a16:colId xmlns:a16="http://schemas.microsoft.com/office/drawing/2014/main" val="295750846"/>
                    </a:ext>
                  </a:extLst>
                </a:gridCol>
              </a:tblGrid>
              <a:tr h="368064">
                <a:tc>
                  <a:txBody>
                    <a:bodyPr/>
                    <a:lstStyle/>
                    <a:p>
                      <a:r>
                        <a:rPr lang="en-NZ" sz="1200" b="1">
                          <a:solidFill>
                            <a:schemeClr val="tx2"/>
                          </a:solidFill>
                        </a:rPr>
                        <a:t>Option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200" b="1">
                          <a:solidFill>
                            <a:schemeClr val="tx2"/>
                          </a:solidFill>
                        </a:rPr>
                        <a:t>A</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200" b="1">
                          <a:solidFill>
                            <a:schemeClr val="tx2"/>
                          </a:solidFill>
                        </a:rPr>
                        <a:t>B</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200" b="1">
                          <a:solidFill>
                            <a:schemeClr val="tx2"/>
                          </a:solidFill>
                        </a:rPr>
                        <a:t>C</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9901918"/>
                  </a:ext>
                </a:extLst>
              </a:tr>
              <a:tr h="368064">
                <a:tc>
                  <a:txBody>
                    <a:bodyPr/>
                    <a:lstStyle/>
                    <a:p>
                      <a:r>
                        <a:rPr lang="en-NZ" sz="1200" b="0">
                          <a:solidFill>
                            <a:schemeClr val="tx2"/>
                          </a:solidFill>
                        </a:rPr>
                        <a:t>Project type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b="0" i="1">
                          <a:solidFill>
                            <a:schemeClr val="tx2"/>
                          </a:solidFill>
                        </a:rPr>
                        <a:t>Might be </a:t>
                      </a:r>
                      <a:r>
                        <a:rPr lang="en-NZ" sz="1200" b="0">
                          <a:solidFill>
                            <a:schemeClr val="tx2"/>
                          </a:solidFill>
                        </a:rPr>
                        <a:t>research based e.g. problem defining projects, feasibility studies etc.</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b="0" i="1">
                          <a:solidFill>
                            <a:schemeClr val="tx2"/>
                          </a:solidFill>
                        </a:rPr>
                        <a:t>Might be </a:t>
                      </a:r>
                      <a:r>
                        <a:rPr lang="en-NZ" sz="1200" b="0">
                          <a:solidFill>
                            <a:schemeClr val="tx2"/>
                          </a:solidFill>
                        </a:rPr>
                        <a:t>tests e.g. controlled experiments, prototype development, field tests etc.</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b="0" i="1">
                          <a:solidFill>
                            <a:schemeClr val="tx2"/>
                          </a:solidFill>
                        </a:rPr>
                        <a:t>Might be </a:t>
                      </a:r>
                      <a:r>
                        <a:rPr lang="en-NZ" sz="1200" b="0">
                          <a:solidFill>
                            <a:schemeClr val="tx2"/>
                          </a:solidFill>
                        </a:rPr>
                        <a:t>projects that build and operate e.g. demonstrations in a live network environment etc.</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1664211"/>
                  </a:ext>
                </a:extLst>
              </a:tr>
              <a:tr h="368064">
                <a:tc>
                  <a:txBody>
                    <a:bodyPr/>
                    <a:lstStyle/>
                    <a:p>
                      <a:r>
                        <a:rPr lang="en-NZ" sz="1200" b="0">
                          <a:solidFill>
                            <a:schemeClr val="tx2"/>
                          </a:solidFill>
                        </a:rPr>
                        <a:t>Permissible expenditure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b="0">
                          <a:solidFill>
                            <a:schemeClr val="tx2"/>
                          </a:solidFill>
                        </a:rPr>
                        <a:t>Small (e.g. 0.1% of maximum allowable revenue over DPP4)</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b="0">
                          <a:solidFill>
                            <a:schemeClr val="tx2"/>
                          </a:solidFill>
                        </a:rPr>
                        <a:t>Medium (e.g. 0.5% of maximum allowable revenue over DPP4)</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b="0">
                          <a:solidFill>
                            <a:schemeClr val="tx2"/>
                          </a:solidFill>
                        </a:rPr>
                        <a:t>Large  (e.g. akin to a reopener)</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227502"/>
                  </a:ext>
                </a:extLst>
              </a:tr>
              <a:tr h="384560">
                <a:tc>
                  <a:txBody>
                    <a:bodyPr/>
                    <a:lstStyle/>
                    <a:p>
                      <a:r>
                        <a:rPr lang="en-NZ" sz="1200">
                          <a:solidFill>
                            <a:schemeClr val="tx2"/>
                          </a:solidFill>
                        </a:rPr>
                        <a:t>% share of recoverable costs for EDBs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a:solidFill>
                            <a:schemeClr val="tx2"/>
                          </a:solidFill>
                        </a:rPr>
                        <a:t>High (e.g. 90%)</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a:solidFill>
                            <a:schemeClr val="tx2"/>
                          </a:solidFill>
                        </a:rPr>
                        <a:t>Medium (e.g. 75%)</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a:solidFill>
                            <a:schemeClr val="tx2"/>
                          </a:solidFill>
                        </a:rPr>
                        <a:t>High (e.g. 90%)</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115741"/>
                  </a:ext>
                </a:extLst>
              </a:tr>
              <a:tr h="515046">
                <a:tc>
                  <a:txBody>
                    <a:bodyPr/>
                    <a:lstStyle/>
                    <a:p>
                      <a:r>
                        <a:rPr lang="en-NZ" sz="1200">
                          <a:solidFill>
                            <a:schemeClr val="tx2"/>
                          </a:solidFill>
                        </a:rPr>
                        <a:t>Supporting evidence (ex-ante)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a:solidFill>
                            <a:schemeClr val="tx2"/>
                          </a:solidFill>
                        </a:rPr>
                        <a:t>Project eligibility assessment (PEA) signed off by EDB director.</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a:solidFill>
                            <a:schemeClr val="tx2"/>
                          </a:solidFill>
                        </a:rPr>
                        <a:t>PEA signed off by EDB director and approved by independent expert.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a:solidFill>
                            <a:schemeClr val="tx2"/>
                          </a:solidFill>
                        </a:rPr>
                        <a:t>PEA signed off by EDB director and approved by independent expert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918895"/>
                  </a:ext>
                </a:extLst>
              </a:tr>
              <a:tr h="701256">
                <a:tc>
                  <a:txBody>
                    <a:bodyPr/>
                    <a:lstStyle/>
                    <a:p>
                      <a:r>
                        <a:rPr lang="en-NZ" sz="1200">
                          <a:solidFill>
                            <a:schemeClr val="tx2"/>
                          </a:solidFill>
                        </a:rPr>
                        <a:t>Receipt of expenditure + conditions</a:t>
                      </a:r>
                    </a:p>
                    <a:p>
                      <a:endParaRPr lang="en-NZ" sz="1200">
                        <a:solidFill>
                          <a:schemeClr val="tx2"/>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a:solidFill>
                            <a:schemeClr val="tx2"/>
                          </a:solidFill>
                        </a:rPr>
                        <a:t>Reported in Annual Compliance Statement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NZ" sz="1200">
                          <a:solidFill>
                            <a:schemeClr val="tx2"/>
                          </a:solidFill>
                        </a:rPr>
                        <a:t>Ex-post costs approved subject to audit demonstrating costs spent correctly </a:t>
                      </a:r>
                      <a:endParaRPr lang="en-US" sz="1200">
                        <a:solidFill>
                          <a:schemeClr val="tx2"/>
                        </a:solidFill>
                      </a:endParaRPr>
                    </a:p>
                    <a:p>
                      <a:r>
                        <a:rPr lang="en-NZ" sz="1200">
                          <a:solidFill>
                            <a:schemeClr val="tx2"/>
                          </a:solidFill>
                        </a:rPr>
                        <a:t>At a max of 110% of forecast.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1200">
                          <a:solidFill>
                            <a:schemeClr val="tx2"/>
                          </a:solidFill>
                        </a:rPr>
                        <a:t>Full costs approved subject to net benefit to consumers achieved. </a:t>
                      </a:r>
                    </a:p>
                    <a:p>
                      <a:endParaRPr lang="en-NZ" sz="1200">
                        <a:solidFill>
                          <a:schemeClr val="tx2"/>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477039"/>
                  </a:ext>
                </a:extLst>
              </a:tr>
              <a:tr h="421005">
                <a:tc>
                  <a:txBody>
                    <a:bodyPr/>
                    <a:lstStyle/>
                    <a:p>
                      <a:r>
                        <a:rPr lang="en-NZ" sz="1200" b="0" i="1">
                          <a:solidFill>
                            <a:schemeClr val="tx2"/>
                          </a:solidFill>
                        </a:rPr>
                        <a:t> Risk burden for consumers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20000"/>
                      </a:schemeClr>
                    </a:solidFill>
                  </a:tcPr>
                </a:tc>
                <a:tc>
                  <a:txBody>
                    <a:bodyPr/>
                    <a:lstStyle/>
                    <a:p>
                      <a:r>
                        <a:rPr lang="en-NZ" sz="1200" b="0" i="1">
                          <a:solidFill>
                            <a:schemeClr val="tx2"/>
                          </a:solidFill>
                        </a:rPr>
                        <a:t>Limited because of scale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20000"/>
                      </a:schemeClr>
                    </a:solidFill>
                  </a:tcPr>
                </a:tc>
                <a:tc>
                  <a:txBody>
                    <a:bodyPr/>
                    <a:lstStyle/>
                    <a:p>
                      <a:r>
                        <a:rPr lang="en-NZ" sz="1200" i="1">
                          <a:solidFill>
                            <a:schemeClr val="tx2"/>
                          </a:solidFill>
                        </a:rPr>
                        <a:t>Greater risk mitigated by supporting evidence and conditions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20000"/>
                      </a:schemeClr>
                    </a:solidFill>
                  </a:tcPr>
                </a:tc>
                <a:tc>
                  <a:txBody>
                    <a:bodyPr/>
                    <a:lstStyle/>
                    <a:p>
                      <a:r>
                        <a:rPr lang="en-NZ" sz="1200" i="1">
                          <a:solidFill>
                            <a:schemeClr val="tx2"/>
                          </a:solidFill>
                        </a:rPr>
                        <a:t>Small risk mitigated by receipt of expenditure on delivery of benefits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3316553320"/>
                  </a:ext>
                </a:extLst>
              </a:tr>
            </a:tbl>
          </a:graphicData>
        </a:graphic>
      </p:graphicFrame>
      <p:sp>
        <p:nvSpPr>
          <p:cNvPr id="6" name="TextBox 5">
            <a:extLst>
              <a:ext uri="{FF2B5EF4-FFF2-40B4-BE49-F238E27FC236}">
                <a16:creationId xmlns:a16="http://schemas.microsoft.com/office/drawing/2014/main" id="{885C0278-1C8C-FBA2-9468-E4269C82B577}"/>
              </a:ext>
            </a:extLst>
          </p:cNvPr>
          <p:cNvSpPr txBox="1"/>
          <p:nvPr/>
        </p:nvSpPr>
        <p:spPr>
          <a:xfrm>
            <a:off x="300163" y="4999440"/>
            <a:ext cx="9288913" cy="1384995"/>
          </a:xfrm>
          <a:prstGeom prst="rect">
            <a:avLst/>
          </a:prstGeom>
          <a:noFill/>
        </p:spPr>
        <p:txBody>
          <a:bodyPr wrap="square" lIns="91440" tIns="45720" rIns="91440" bIns="45720" rtlCol="0" anchor="t">
            <a:spAutoFit/>
          </a:bodyPr>
          <a:lstStyle/>
          <a:p>
            <a:r>
              <a:rPr lang="en-NZ" sz="1200" b="1">
                <a:solidFill>
                  <a:schemeClr val="tx2"/>
                </a:solidFill>
                <a:latin typeface="+mn-lt"/>
                <a:ea typeface="ＭＳ Ｐゴシック"/>
                <a:cs typeface="Arial"/>
              </a:rPr>
              <a:t>Working assumptions:</a:t>
            </a:r>
          </a:p>
          <a:p>
            <a:pPr marL="457200" indent="-457200">
              <a:buClr>
                <a:schemeClr val="tx1"/>
              </a:buClr>
              <a:buSzPct val="120000"/>
              <a:buFont typeface="Arial" panose="020B0604020202020204" pitchFamily="34" charset="0"/>
              <a:buChar char="•"/>
            </a:pPr>
            <a:r>
              <a:rPr lang="en-NZ" sz="1200" u="sng">
                <a:solidFill>
                  <a:schemeClr val="tx2"/>
                </a:solidFill>
                <a:latin typeface="+mn-lt"/>
                <a:ea typeface="ＭＳ Ｐゴシック"/>
                <a:cs typeface="Arial"/>
              </a:rPr>
              <a:t>This table is designed to illustrate the potential scope within which we could design an INSTA scheme in order to get feedback. These are not specific INTSA scheme design proposals. </a:t>
            </a:r>
          </a:p>
          <a:p>
            <a:pPr marL="457200" indent="-457200">
              <a:buClr>
                <a:schemeClr val="tx1"/>
              </a:buClr>
              <a:buSzPct val="120000"/>
              <a:buFont typeface="Arial" panose="020B0604020202020204" pitchFamily="34" charset="0"/>
              <a:buChar char="•"/>
            </a:pPr>
            <a:r>
              <a:rPr lang="en-NZ" sz="1200">
                <a:solidFill>
                  <a:schemeClr val="tx2"/>
                </a:solidFill>
                <a:latin typeface="+mn-lt"/>
                <a:ea typeface="ＭＳ Ｐゴシック"/>
                <a:cs typeface="Arial"/>
              </a:rPr>
              <a:t>We could build an INTSA scheme that could cater for a range of projects which could potentially be at different stages/have different requirements e.g. a research and development project versus a demonstration project. </a:t>
            </a:r>
            <a:endParaRPr lang="en-NZ" sz="1200">
              <a:solidFill>
                <a:schemeClr val="tx2"/>
              </a:solidFill>
              <a:latin typeface="+mn-lt"/>
              <a:cs typeface="Arial"/>
            </a:endParaRPr>
          </a:p>
          <a:p>
            <a:pPr marL="457200" indent="-457200">
              <a:buClr>
                <a:schemeClr val="tx1"/>
              </a:buClr>
              <a:buSzPct val="120000"/>
              <a:buFont typeface="Arial" panose="020B0604020202020204" pitchFamily="34" charset="0"/>
              <a:buChar char="•"/>
            </a:pPr>
            <a:r>
              <a:rPr lang="en-NZ" sz="1200">
                <a:solidFill>
                  <a:schemeClr val="tx2"/>
                </a:solidFill>
                <a:latin typeface="+mn-lt"/>
                <a:ea typeface="ＭＳ Ｐゴシック"/>
                <a:cs typeface="Arial"/>
              </a:rPr>
              <a:t>Options would not be mutually exclusive. </a:t>
            </a:r>
            <a:endParaRPr lang="en-NZ" sz="1200">
              <a:solidFill>
                <a:schemeClr val="tx2"/>
              </a:solidFill>
              <a:latin typeface="+mn-lt"/>
              <a:cs typeface="Arial"/>
            </a:endParaRPr>
          </a:p>
          <a:p>
            <a:pPr marL="457200" indent="-457200">
              <a:buClr>
                <a:schemeClr val="tx1"/>
              </a:buClr>
              <a:buSzPct val="120000"/>
              <a:buFont typeface="Arial" panose="020B0604020202020204" pitchFamily="34" charset="0"/>
              <a:buChar char="•"/>
            </a:pPr>
            <a:r>
              <a:rPr lang="en-NZ" sz="1200">
                <a:solidFill>
                  <a:schemeClr val="tx2"/>
                </a:solidFill>
                <a:latin typeface="+mn-lt"/>
                <a:ea typeface="ＭＳ Ｐゴシック"/>
                <a:cs typeface="Arial"/>
              </a:rPr>
              <a:t>It is assumed all schemes will require learning to be disseminated in some form.</a:t>
            </a:r>
          </a:p>
        </p:txBody>
      </p:sp>
      <p:sp>
        <p:nvSpPr>
          <p:cNvPr id="2" name="TextBox 1">
            <a:extLst>
              <a:ext uri="{FF2B5EF4-FFF2-40B4-BE49-F238E27FC236}">
                <a16:creationId xmlns:a16="http://schemas.microsoft.com/office/drawing/2014/main" id="{6D289C80-82A4-2849-4EFD-F77D29B0D15B}"/>
              </a:ext>
            </a:extLst>
          </p:cNvPr>
          <p:cNvSpPr txBox="1"/>
          <p:nvPr/>
        </p:nvSpPr>
        <p:spPr>
          <a:xfrm>
            <a:off x="300163" y="442206"/>
            <a:ext cx="5104878" cy="542456"/>
          </a:xfrm>
          <a:prstGeom prst="rect">
            <a:avLst/>
          </a:prstGeom>
          <a:noFill/>
        </p:spPr>
        <p:txBody>
          <a:bodyPr wrap="square" lIns="91440" tIns="45720" rIns="91440" bIns="45720" rtlCol="0" anchor="t">
            <a:spAutoFit/>
          </a:bodyPr>
          <a:lstStyle/>
          <a:p>
            <a:r>
              <a:rPr lang="en-NZ" sz="2900">
                <a:solidFill>
                  <a:schemeClr val="tx2"/>
                </a:solidFill>
                <a:latin typeface="Arial"/>
                <a:ea typeface="ＭＳ Ｐゴシック"/>
                <a:cs typeface="Arial"/>
              </a:rPr>
              <a:t>Illustrative range of options  </a:t>
            </a:r>
            <a:endParaRPr lang="en-NZ" sz="2925">
              <a:solidFill>
                <a:schemeClr val="tx2"/>
              </a:solidFill>
            </a:endParaRPr>
          </a:p>
        </p:txBody>
      </p:sp>
      <p:sp>
        <p:nvSpPr>
          <p:cNvPr id="3" name="TextBox 2">
            <a:extLst>
              <a:ext uri="{FF2B5EF4-FFF2-40B4-BE49-F238E27FC236}">
                <a16:creationId xmlns:a16="http://schemas.microsoft.com/office/drawing/2014/main" id="{8CB48DD0-307A-2E70-AC88-0F3FF996E0AC}"/>
              </a:ext>
            </a:extLst>
          </p:cNvPr>
          <p:cNvSpPr txBox="1"/>
          <p:nvPr/>
        </p:nvSpPr>
        <p:spPr>
          <a:xfrm>
            <a:off x="2108503" y="40679"/>
            <a:ext cx="5688992" cy="307777"/>
          </a:xfrm>
          <a:prstGeom prst="rect">
            <a:avLst/>
          </a:prstGeom>
          <a:noFill/>
        </p:spPr>
        <p:txBody>
          <a:bodyPr wrap="square" rtlCol="0">
            <a:spAutoFit/>
          </a:bodyPr>
          <a:lstStyle/>
          <a:p>
            <a:pPr algn="ctr"/>
            <a:r>
              <a:rPr lang="en-NZ" sz="1400"/>
              <a:t>COMMERCE COMMISSION STAFF VIEWS ONLY</a:t>
            </a:r>
          </a:p>
        </p:txBody>
      </p:sp>
    </p:spTree>
    <p:extLst>
      <p:ext uri="{BB962C8B-B14F-4D97-AF65-F5344CB8AC3E}">
        <p14:creationId xmlns:p14="http://schemas.microsoft.com/office/powerpoint/2010/main" val="162155515"/>
      </p:ext>
    </p:extLst>
  </p:cSld>
  <p:clrMapOvr>
    <a:masterClrMapping/>
  </p:clrMapOvr>
</p:sld>
</file>

<file path=ppt/theme/theme1.xml><?xml version="1.0" encoding="utf-8"?>
<a:theme xmlns:a="http://schemas.openxmlformats.org/drawingml/2006/main" name="Corporate Powerpoint Presentation">
  <a:themeElements>
    <a:clrScheme name="Custom 6">
      <a:dk1>
        <a:srgbClr val="BF2E1A"/>
      </a:dk1>
      <a:lt1>
        <a:srgbClr val="FFFFFF"/>
      </a:lt1>
      <a:dk2>
        <a:srgbClr val="000000"/>
      </a:dk2>
      <a:lt2>
        <a:srgbClr val="E4D7CF"/>
      </a:lt2>
      <a:accent1>
        <a:srgbClr val="70B6BD"/>
      </a:accent1>
      <a:accent2>
        <a:srgbClr val="2E666C"/>
      </a:accent2>
      <a:accent3>
        <a:srgbClr val="99988E"/>
      </a:accent3>
      <a:accent4>
        <a:srgbClr val="FF361F"/>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Com slide template 2022 (4463622.1) (002).pptx  -  Read-Only" id="{9DFD2E99-DAF9-45DC-91F9-01A664CBFFED}" vid="{260ADE4E-D419-4199-91A7-AF52790334CD}"/>
    </a:ext>
  </a:extLst>
</a:theme>
</file>

<file path=ppt/theme/theme2.xml><?xml version="1.0" encoding="utf-8"?>
<a:theme xmlns:a="http://schemas.openxmlformats.org/drawingml/2006/main" name="Office Theme">
  <a:themeElements>
    <a:clrScheme name="ComCom colours">
      <a:dk1>
        <a:srgbClr val="BF2E1A"/>
      </a:dk1>
      <a:lt1>
        <a:srgbClr val="FFFFFF"/>
      </a:lt1>
      <a:dk2>
        <a:srgbClr val="000000"/>
      </a:dk2>
      <a:lt2>
        <a:srgbClr val="EAEAEA"/>
      </a:lt2>
      <a:accent1>
        <a:srgbClr val="009DD8"/>
      </a:accent1>
      <a:accent2>
        <a:srgbClr val="8605C0"/>
      </a:accent2>
      <a:accent3>
        <a:srgbClr val="55BC01"/>
      </a:accent3>
      <a:accent4>
        <a:srgbClr val="BF2E1A"/>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mCom colours">
      <a:dk1>
        <a:srgbClr val="BF2E1A"/>
      </a:dk1>
      <a:lt1>
        <a:srgbClr val="FFFFFF"/>
      </a:lt1>
      <a:dk2>
        <a:srgbClr val="000000"/>
      </a:dk2>
      <a:lt2>
        <a:srgbClr val="EAEAEA"/>
      </a:lt2>
      <a:accent1>
        <a:srgbClr val="009DD8"/>
      </a:accent1>
      <a:accent2>
        <a:srgbClr val="8605C0"/>
      </a:accent2>
      <a:accent3>
        <a:srgbClr val="55BC01"/>
      </a:accent3>
      <a:accent4>
        <a:srgbClr val="BF2E1A"/>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ComCom Presentation</Template>
  <TotalTime>0</TotalTime>
  <Words>2321</Words>
  <Application>Microsoft Office PowerPoint</Application>
  <PresentationFormat>A4 Paper (210x297 mm)</PresentationFormat>
  <Paragraphs>234</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2024-02-23T03:29:00Z</dcterms:created>
  <dcterms:modified xsi:type="dcterms:W3CDTF">2024-02-23T03:29:00Z</dcterms:modified>
</cp:coreProperties>
</file>