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2" r:id="rId4"/>
    <p:sldId id="263" r:id="rId5"/>
    <p:sldId id="277" r:id="rId6"/>
    <p:sldId id="259" r:id="rId7"/>
    <p:sldId id="276" r:id="rId8"/>
    <p:sldId id="268" r:id="rId9"/>
    <p:sldId id="273" r:id="rId10"/>
    <p:sldId id="275" r:id="rId11"/>
    <p:sldId id="271" r:id="rId12"/>
    <p:sldId id="272" r:id="rId13"/>
    <p:sldId id="274" r:id="rId14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46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801" autoAdjust="0"/>
  </p:normalViewPr>
  <p:slideViewPr>
    <p:cSldViewPr>
      <p:cViewPr>
        <p:scale>
          <a:sx n="50" d="100"/>
          <a:sy n="50" d="100"/>
        </p:scale>
        <p:origin x="-3300" y="-8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930" y="-66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stanley\My%20documents\1.1%20Stan's%20WIP%20v2_currrent\1.%20CIAL\0.%20May%202013\charts%20for%20presenta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anley\My%20documents\1.1%20Stan's%20WIP%20v2_currrent\1.%20CIAL\0.%20May%202013\charts%20for%20presentation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stanley\AppData\Local\Microsoft\Windows\Temporary%20Internet%20Files\Content.Outlook\KO1HA2RK\Book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v>standard building block price</c:v>
          </c:tx>
          <c:spPr>
            <a:noFill/>
            <a:ln w="28575">
              <a:noFill/>
            </a:ln>
          </c:spPr>
          <c:invertIfNegative val="0"/>
          <c:dPt>
            <c:idx val="0"/>
            <c:invertIfNegative val="1"/>
            <c:bubble3D val="0"/>
          </c:dPt>
          <c:cat>
            <c:strRef>
              <c:f>'slides 2'!$E$18:$I$18</c:f>
              <c:strCache>
                <c:ptCount val="5"/>
                <c:pt idx="0">
                  <c:v>PSE 2</c:v>
                </c:pt>
                <c:pt idx="1">
                  <c:v>PSE 3</c:v>
                </c:pt>
                <c:pt idx="2">
                  <c:v>PSE 4</c:v>
                </c:pt>
                <c:pt idx="3">
                  <c:v>PSE 5</c:v>
                </c:pt>
                <c:pt idx="4">
                  <c:v>PSE 5+</c:v>
                </c:pt>
              </c:strCache>
            </c:strRef>
          </c:cat>
          <c:val>
            <c:numRef>
              <c:f>'slides 2'!$E$19:$I$19</c:f>
              <c:numCache>
                <c:formatCode>General</c:formatCode>
                <c:ptCount val="5"/>
                <c:pt idx="0">
                  <c:v>100</c:v>
                </c:pt>
                <c:pt idx="1">
                  <c:v>85</c:v>
                </c:pt>
                <c:pt idx="2">
                  <c:v>75</c:v>
                </c:pt>
                <c:pt idx="3">
                  <c:v>65</c:v>
                </c:pt>
                <c:pt idx="4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0"/>
        <c:axId val="136014080"/>
        <c:axId val="136024064"/>
      </c:barChart>
      <c:lineChart>
        <c:grouping val="standard"/>
        <c:varyColors val="1"/>
        <c:ser>
          <c:idx val="1"/>
          <c:order val="1"/>
          <c:tx>
            <c:v>Constant real price</c:v>
          </c:tx>
          <c:spPr>
            <a:ln>
              <a:solidFill>
                <a:schemeClr val="accent2">
                  <a:shade val="95000"/>
                  <a:satMod val="105000"/>
                </a:schemeClr>
              </a:solidFill>
              <a:prstDash val="dash"/>
            </a:ln>
          </c:spPr>
          <c:marker>
            <c:symbol val="none"/>
          </c:marker>
          <c:val>
            <c:numRef>
              <c:f>'slides 2'!$E$20:$J$20</c:f>
              <c:numCache>
                <c:formatCode>General</c:formatCode>
                <c:ptCount val="6"/>
                <c:pt idx="0">
                  <c:v>70</c:v>
                </c:pt>
                <c:pt idx="1">
                  <c:v>70</c:v>
                </c:pt>
                <c:pt idx="2">
                  <c:v>70</c:v>
                </c:pt>
                <c:pt idx="3">
                  <c:v>70</c:v>
                </c:pt>
                <c:pt idx="4">
                  <c:v>70</c:v>
                </c:pt>
                <c:pt idx="5">
                  <c:v>70</c:v>
                </c:pt>
              </c:numCache>
            </c:numRef>
          </c:val>
          <c:smooth val="0"/>
        </c:ser>
        <c:ser>
          <c:idx val="2"/>
          <c:order val="2"/>
          <c:tx>
            <c:v>Commercial price</c:v>
          </c:tx>
          <c:spPr>
            <a:ln w="44450">
              <a:prstDash val="dash"/>
            </a:ln>
          </c:spPr>
          <c:marker>
            <c:symbol val="none"/>
          </c:marker>
          <c:val>
            <c:numRef>
              <c:f>'slides 2'!$E$21:$J$21</c:f>
              <c:numCache>
                <c:formatCode>General</c:formatCode>
                <c:ptCount val="6"/>
                <c:pt idx="1">
                  <c:v>70</c:v>
                </c:pt>
                <c:pt idx="2">
                  <c:v>70</c:v>
                </c:pt>
                <c:pt idx="3">
                  <c:v>70</c:v>
                </c:pt>
                <c:pt idx="4">
                  <c:v>70</c:v>
                </c:pt>
                <c:pt idx="5">
                  <c:v>70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014080"/>
        <c:axId val="136024064"/>
      </c:lineChart>
      <c:catAx>
        <c:axId val="136014080"/>
        <c:scaling>
          <c:orientation val="minMax"/>
        </c:scaling>
        <c:delete val="0"/>
        <c:axPos val="b"/>
        <c:majorTickMark val="out"/>
        <c:minorTickMark val="none"/>
        <c:tickLblPos val="nextTo"/>
        <c:crossAx val="136024064"/>
        <c:crosses val="autoZero"/>
        <c:auto val="1"/>
        <c:lblAlgn val="ctr"/>
        <c:lblOffset val="100"/>
        <c:noMultiLvlLbl val="0"/>
      </c:catAx>
      <c:valAx>
        <c:axId val="1360240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6014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7788347591008405"/>
          <c:y val="3.3858892221851893E-2"/>
          <c:w val="0.36405548560448014"/>
          <c:h val="0.25509202681183574"/>
        </c:manualLayout>
      </c:layout>
      <c:overlay val="1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Sheet1!$C$7</c:f>
              <c:strCache>
                <c:ptCount val="1"/>
                <c:pt idx="0">
                  <c:v>Total cost</c:v>
                </c:pt>
              </c:strCache>
            </c:strRef>
          </c:tx>
          <c:invertIfNegative val="0"/>
          <c:val>
            <c:numRef>
              <c:f>Sheet1!$D$7:$W$7</c:f>
              <c:numCache>
                <c:formatCode>General</c:formatCode>
                <c:ptCount val="20"/>
                <c:pt idx="0">
                  <c:v>13</c:v>
                </c:pt>
                <c:pt idx="1">
                  <c:v>13</c:v>
                </c:pt>
                <c:pt idx="2">
                  <c:v>13</c:v>
                </c:pt>
                <c:pt idx="3">
                  <c:v>13</c:v>
                </c:pt>
                <c:pt idx="4">
                  <c:v>13</c:v>
                </c:pt>
                <c:pt idx="5">
                  <c:v>13</c:v>
                </c:pt>
                <c:pt idx="6">
                  <c:v>13</c:v>
                </c:pt>
                <c:pt idx="7">
                  <c:v>13</c:v>
                </c:pt>
                <c:pt idx="8">
                  <c:v>13</c:v>
                </c:pt>
                <c:pt idx="9">
                  <c:v>13</c:v>
                </c:pt>
                <c:pt idx="10">
                  <c:v>13</c:v>
                </c:pt>
                <c:pt idx="11">
                  <c:v>13</c:v>
                </c:pt>
                <c:pt idx="12">
                  <c:v>13</c:v>
                </c:pt>
                <c:pt idx="13">
                  <c:v>13</c:v>
                </c:pt>
                <c:pt idx="14">
                  <c:v>13</c:v>
                </c:pt>
                <c:pt idx="15">
                  <c:v>13</c:v>
                </c:pt>
                <c:pt idx="16">
                  <c:v>13</c:v>
                </c:pt>
                <c:pt idx="17">
                  <c:v>13</c:v>
                </c:pt>
                <c:pt idx="18">
                  <c:v>13</c:v>
                </c:pt>
                <c:pt idx="19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453952"/>
        <c:axId val="137455488"/>
      </c:barChart>
      <c:lineChart>
        <c:grouping val="standard"/>
        <c:varyColors val="0"/>
        <c:ser>
          <c:idx val="0"/>
          <c:order val="0"/>
          <c:tx>
            <c:strRef>
              <c:f>Sheet1!$C$6</c:f>
              <c:strCache>
                <c:ptCount val="1"/>
                <c:pt idx="0">
                  <c:v>Levelised Price</c:v>
                </c:pt>
              </c:strCache>
            </c:strRef>
          </c:tx>
          <c:spPr>
            <a:ln w="53975"/>
          </c:spPr>
          <c:marker>
            <c:symbol val="none"/>
          </c:marker>
          <c:val>
            <c:numRef>
              <c:f>Sheet1!$D$6:$W$6</c:f>
              <c:numCache>
                <c:formatCode>General</c:formatCode>
                <c:ptCount val="20"/>
                <c:pt idx="0">
                  <c:v>9.6999999999999993</c:v>
                </c:pt>
                <c:pt idx="1">
                  <c:v>10</c:v>
                </c:pt>
                <c:pt idx="2">
                  <c:v>10.3</c:v>
                </c:pt>
                <c:pt idx="3">
                  <c:v>10.609000000000002</c:v>
                </c:pt>
                <c:pt idx="4">
                  <c:v>10.927270000000002</c:v>
                </c:pt>
                <c:pt idx="5">
                  <c:v>11.255088100000002</c:v>
                </c:pt>
                <c:pt idx="6">
                  <c:v>11.592740743000002</c:v>
                </c:pt>
                <c:pt idx="7">
                  <c:v>11.940522965290002</c:v>
                </c:pt>
                <c:pt idx="8">
                  <c:v>12.298738654248703</c:v>
                </c:pt>
                <c:pt idx="9">
                  <c:v>12.667700813876165</c:v>
                </c:pt>
                <c:pt idx="10">
                  <c:v>13.047731838292449</c:v>
                </c:pt>
                <c:pt idx="11">
                  <c:v>13.439163793441223</c:v>
                </c:pt>
                <c:pt idx="12">
                  <c:v>13.84233870724446</c:v>
                </c:pt>
                <c:pt idx="13">
                  <c:v>14.257608868461794</c:v>
                </c:pt>
                <c:pt idx="14">
                  <c:v>14.685337134515649</c:v>
                </c:pt>
                <c:pt idx="15">
                  <c:v>15.125897248551119</c:v>
                </c:pt>
                <c:pt idx="16">
                  <c:v>15.579674166007653</c:v>
                </c:pt>
                <c:pt idx="17">
                  <c:v>16.047064390987885</c:v>
                </c:pt>
                <c:pt idx="18">
                  <c:v>16.52847632271752</c:v>
                </c:pt>
                <c:pt idx="19">
                  <c:v>17.024330612399044</c:v>
                </c:pt>
              </c:numCache>
            </c:numRef>
          </c:val>
          <c:smooth val="0"/>
        </c:ser>
        <c:ser>
          <c:idx val="2"/>
          <c:order val="2"/>
          <c:tx>
            <c:v>Commercial Price</c:v>
          </c:tx>
          <c:spPr>
            <a:ln w="38100">
              <a:solidFill>
                <a:schemeClr val="tx2"/>
              </a:solidFill>
            </a:ln>
          </c:spPr>
          <c:marker>
            <c:symbol val="none"/>
          </c:marker>
          <c:val>
            <c:numRef>
              <c:f>Sheet1!$D$13:$W$13</c:f>
              <c:numCache>
                <c:formatCode>General</c:formatCode>
                <c:ptCount val="20"/>
                <c:pt idx="0">
                  <c:v>8</c:v>
                </c:pt>
                <c:pt idx="1">
                  <c:v>8.1999999999999993</c:v>
                </c:pt>
                <c:pt idx="2">
                  <c:v>9</c:v>
                </c:pt>
                <c:pt idx="3">
                  <c:v>9.5</c:v>
                </c:pt>
                <c:pt idx="4">
                  <c:v>10.927270000000002</c:v>
                </c:pt>
                <c:pt idx="5">
                  <c:v>11.255088100000002</c:v>
                </c:pt>
                <c:pt idx="6">
                  <c:v>11.592740743000002</c:v>
                </c:pt>
                <c:pt idx="7">
                  <c:v>11.940522965290002</c:v>
                </c:pt>
                <c:pt idx="8">
                  <c:v>12.298738654248703</c:v>
                </c:pt>
                <c:pt idx="9">
                  <c:v>12.667700813876165</c:v>
                </c:pt>
                <c:pt idx="10">
                  <c:v>13.047731838292449</c:v>
                </c:pt>
                <c:pt idx="11">
                  <c:v>13.439163793441223</c:v>
                </c:pt>
                <c:pt idx="12">
                  <c:v>13.84233870724446</c:v>
                </c:pt>
                <c:pt idx="13">
                  <c:v>14.257608868461794</c:v>
                </c:pt>
                <c:pt idx="14">
                  <c:v>14.685337134515649</c:v>
                </c:pt>
                <c:pt idx="15">
                  <c:v>15.125897248551119</c:v>
                </c:pt>
                <c:pt idx="16">
                  <c:v>15.579674166007653</c:v>
                </c:pt>
                <c:pt idx="17">
                  <c:v>16.047064390987885</c:v>
                </c:pt>
                <c:pt idx="18">
                  <c:v>16.52847632271752</c:v>
                </c:pt>
                <c:pt idx="19">
                  <c:v>17.024330612399044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453952"/>
        <c:axId val="137455488"/>
      </c:lineChart>
      <c:catAx>
        <c:axId val="137453952"/>
        <c:scaling>
          <c:orientation val="minMax"/>
        </c:scaling>
        <c:delete val="0"/>
        <c:axPos val="b"/>
        <c:majorTickMark val="none"/>
        <c:minorTickMark val="none"/>
        <c:tickLblPos val="nextTo"/>
        <c:crossAx val="137455488"/>
        <c:crosses val="autoZero"/>
        <c:auto val="1"/>
        <c:lblAlgn val="ctr"/>
        <c:lblOffset val="100"/>
        <c:noMultiLvlLbl val="0"/>
      </c:catAx>
      <c:valAx>
        <c:axId val="137455488"/>
        <c:scaling>
          <c:orientation val="minMax"/>
          <c:min val="6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crossAx val="1374539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470720"/>
        <c:axId val="137472256"/>
      </c:lineChart>
      <c:catAx>
        <c:axId val="137470720"/>
        <c:scaling>
          <c:orientation val="minMax"/>
        </c:scaling>
        <c:delete val="0"/>
        <c:axPos val="b"/>
        <c:majorTickMark val="none"/>
        <c:minorTickMark val="none"/>
        <c:tickLblPos val="nextTo"/>
        <c:crossAx val="137472256"/>
        <c:crosses val="autoZero"/>
        <c:auto val="1"/>
        <c:lblAlgn val="ctr"/>
        <c:lblOffset val="100"/>
        <c:noMultiLvlLbl val="0"/>
      </c:catAx>
      <c:valAx>
        <c:axId val="137472256"/>
        <c:scaling>
          <c:orientation val="minMax"/>
          <c:min val="6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crossAx val="1374707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0.49919</cdr:x>
      <cdr:y>0.23426</cdr:y>
    </cdr:from>
    <cdr:to>
      <cdr:x>0.81455</cdr:x>
      <cdr:y>0.53463</cdr:y>
    </cdr:to>
    <cdr:cxnSp macro="">
      <cdr:nvCxnSpPr>
        <cdr:cNvPr id="5" name="Elbow Connector 4"/>
        <cdr:cNvCxnSpPr/>
      </cdr:nvCxnSpPr>
      <cdr:spPr>
        <a:xfrm xmlns:a="http://schemas.openxmlformats.org/drawingml/2006/main" rot="10800000" flipV="1">
          <a:off x="3882144" y="978397"/>
          <a:ext cx="2452464" cy="1254484"/>
        </a:xfrm>
        <a:prstGeom xmlns:a="http://schemas.openxmlformats.org/drawingml/2006/main" prst="bentConnector3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0.21359</cdr:x>
      <cdr:y>0.70492</cdr:y>
    </cdr:from>
    <cdr:to>
      <cdr:x>0.57282</cdr:x>
      <cdr:y>0.83607</cdr:y>
    </cdr:to>
    <cdr:sp macro="" textlink="">
      <cdr:nvSpPr>
        <cdr:cNvPr id="2" name="Line Callout 1 (No Border) 1"/>
        <cdr:cNvSpPr/>
      </cdr:nvSpPr>
      <cdr:spPr>
        <a:xfrm xmlns:a="http://schemas.openxmlformats.org/drawingml/2006/main">
          <a:off x="1584159" y="3096352"/>
          <a:ext cx="2664313" cy="576055"/>
        </a:xfrm>
        <a:prstGeom xmlns:a="http://schemas.openxmlformats.org/drawingml/2006/main" prst="callout1">
          <a:avLst>
            <a:gd name="adj1" fmla="val 18750"/>
            <a:gd name="adj2" fmla="val -8333"/>
            <a:gd name="adj3" fmla="val -9264"/>
            <a:gd name="adj4" fmla="val -39477"/>
          </a:avLst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Permanent under-recovery ~ $16m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0.02913</cdr:x>
      <cdr:y>0.14754</cdr:y>
    </cdr:from>
    <cdr:to>
      <cdr:x>0.38836</cdr:x>
      <cdr:y>0.26229</cdr:y>
    </cdr:to>
    <cdr:sp macro="" textlink="">
      <cdr:nvSpPr>
        <cdr:cNvPr id="3" name="Line Callout 1 (No Border) 2"/>
        <cdr:cNvSpPr/>
      </cdr:nvSpPr>
      <cdr:spPr>
        <a:xfrm xmlns:a="http://schemas.openxmlformats.org/drawingml/2006/main">
          <a:off x="216024" y="648072"/>
          <a:ext cx="2664346" cy="504038"/>
        </a:xfrm>
        <a:prstGeom xmlns:a="http://schemas.openxmlformats.org/drawingml/2006/main" prst="callout1">
          <a:avLst>
            <a:gd name="adj1" fmla="val 98119"/>
            <a:gd name="adj2" fmla="val 53872"/>
            <a:gd name="adj3" fmla="val 308212"/>
            <a:gd name="adj4" fmla="val 28447"/>
          </a:avLst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 smtClean="0"/>
            <a:t>Revenue to be recovered in future periods ~ $20m</a:t>
          </a:r>
          <a:endParaRPr lang="en-US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3289" tIns="46645" rIns="93289" bIns="46645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6967"/>
          </a:xfrm>
          <a:prstGeom prst="rect">
            <a:avLst/>
          </a:prstGeom>
        </p:spPr>
        <p:txBody>
          <a:bodyPr vert="horz" lIns="93289" tIns="46645" rIns="93289" bIns="46645" rtlCol="0"/>
          <a:lstStyle>
            <a:lvl1pPr algn="r">
              <a:defRPr sz="1200"/>
            </a:lvl1pPr>
          </a:lstStyle>
          <a:p>
            <a:fld id="{C3727B6B-E6C3-4979-A322-C67D06BF2EE4}" type="datetimeFigureOut">
              <a:rPr lang="en-NZ" smtClean="0"/>
              <a:t>23/05/2013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9" tIns="46645" rIns="93289" bIns="46645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3289" tIns="46645" rIns="93289" bIns="4664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6967"/>
          </a:xfrm>
          <a:prstGeom prst="rect">
            <a:avLst/>
          </a:prstGeom>
        </p:spPr>
        <p:txBody>
          <a:bodyPr vert="horz" lIns="93289" tIns="46645" rIns="93289" bIns="46645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0647"/>
            <a:ext cx="2949099" cy="496967"/>
          </a:xfrm>
          <a:prstGeom prst="rect">
            <a:avLst/>
          </a:prstGeom>
        </p:spPr>
        <p:txBody>
          <a:bodyPr vert="horz" lIns="93289" tIns="46645" rIns="93289" bIns="46645" rtlCol="0" anchor="b"/>
          <a:lstStyle>
            <a:lvl1pPr algn="r">
              <a:defRPr sz="1200"/>
            </a:lvl1pPr>
          </a:lstStyle>
          <a:p>
            <a:fld id="{2DE7CEC3-3477-4DA6-A25C-BA36C27E5F7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808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7CEC3-3477-4DA6-A25C-BA36C27E5F71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59285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7CEC3-3477-4DA6-A25C-BA36C27E5F71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6439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7CEC3-3477-4DA6-A25C-BA36C27E5F71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19068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7CEC3-3477-4DA6-A25C-BA36C27E5F71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57758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7CEC3-3477-4DA6-A25C-BA36C27E5F71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86678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7CEC3-3477-4DA6-A25C-BA36C27E5F71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24049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01"/>
              </a:spcAft>
              <a:tabLst>
                <a:tab pos="228874" algn="l"/>
                <a:tab pos="638305" algn="l"/>
              </a:tabLst>
            </a:pPr>
            <a:endParaRPr lang="en-NZ" dirty="0">
              <a:latin typeface="Garamond"/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7CEC3-3477-4DA6-A25C-BA36C27E5F71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44240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7CEC3-3477-4DA6-A25C-BA36C27E5F71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76730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7CEC3-3477-4DA6-A25C-BA36C27E5F71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68807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7CEC3-3477-4DA6-A25C-BA36C27E5F71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28240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7CEC3-3477-4DA6-A25C-BA36C27E5F71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19068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7CEC3-3477-4DA6-A25C-BA36C27E5F71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28240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7CEC3-3477-4DA6-A25C-BA36C27E5F71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21081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3072" y="0"/>
            <a:ext cx="9130928" cy="6847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3200" y="238738"/>
            <a:ext cx="8716699" cy="54067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5900" y="5708683"/>
            <a:ext cx="8710095" cy="7864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6184" y="5132547"/>
            <a:ext cx="7061200" cy="1574800"/>
          </a:xfrm>
          <a:prstGeom prst="rect">
            <a:avLst/>
          </a:prstGeom>
          <a:effectLst>
            <a:outerShdw blurRad="63500" dist="38100" sx="102000" sy="102000" algn="ctr" rotWithShape="0">
              <a:srgbClr val="2F3D41">
                <a:alpha val="36000"/>
              </a:srgbClr>
            </a:outerShdw>
          </a:effec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23528" y="5445224"/>
            <a:ext cx="5688632" cy="1143000"/>
          </a:xfrm>
          <a:prstGeom prst="rect">
            <a:avLst/>
          </a:prstGeom>
        </p:spPr>
        <p:txBody>
          <a:bodyPr/>
          <a:lstStyle>
            <a:lvl1pPr algn="l">
              <a:defRPr sz="5100">
                <a:solidFill>
                  <a:srgbClr val="3C465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72107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8312" y="1628800"/>
            <a:ext cx="8207375" cy="4032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3C4650"/>
              </a:buClr>
              <a:buSzPct val="70000"/>
              <a:buFont typeface="Wingdings" pitchFamily="2" charset="2"/>
              <a:buChar char=""/>
              <a:defRPr>
                <a:solidFill>
                  <a:srgbClr val="3C4650"/>
                </a:solidFill>
              </a:defRPr>
            </a:lvl1pPr>
            <a:lvl2pPr marL="742950" indent="-285750">
              <a:buFont typeface="Arial" pitchFamily="34" charset="0"/>
              <a:buChar char="•"/>
              <a:defRPr>
                <a:solidFill>
                  <a:srgbClr val="3C4650"/>
                </a:solidFill>
              </a:defRPr>
            </a:lvl2pPr>
            <a:lvl3pPr marL="1143000" indent="-228600">
              <a:buFont typeface="Wingdings" pitchFamily="2" charset="2"/>
              <a:buChar char="§"/>
              <a:defRPr>
                <a:solidFill>
                  <a:srgbClr val="3C4650"/>
                </a:solidFill>
              </a:defRPr>
            </a:lvl3pPr>
            <a:lvl4pPr>
              <a:defRPr>
                <a:solidFill>
                  <a:srgbClr val="3C4650"/>
                </a:solidFill>
              </a:defRPr>
            </a:lvl4pPr>
            <a:lvl5pPr>
              <a:defRPr>
                <a:solidFill>
                  <a:srgbClr val="3C46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3C465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0667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75" y="5461743"/>
            <a:ext cx="7332999" cy="13288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900" y="229338"/>
            <a:ext cx="8712200" cy="215117"/>
          </a:xfrm>
          <a:prstGeom prst="rect">
            <a:avLst/>
          </a:prstGeom>
        </p:spPr>
      </p:pic>
      <p:pic>
        <p:nvPicPr>
          <p:cNvPr id="4" name="Content Placeholder 5"/>
          <p:cNvPicPr>
            <a:picLocks noChangeAspect="1"/>
          </p:cNvPicPr>
          <p:nvPr/>
        </p:nvPicPr>
        <p:blipFill>
          <a:blip r:embed="rId6"/>
          <a:srcRect t="-12441" b="-12441"/>
          <a:stretch>
            <a:fillRect/>
          </a:stretch>
        </p:blipFill>
        <p:spPr>
          <a:xfrm>
            <a:off x="7177473" y="5844502"/>
            <a:ext cx="1638299" cy="81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45224"/>
            <a:ext cx="6264696" cy="1143000"/>
          </a:xfrm>
        </p:spPr>
        <p:txBody>
          <a:bodyPr/>
          <a:lstStyle/>
          <a:p>
            <a:r>
              <a:rPr lang="en-US" sz="4000" dirty="0" smtClean="0"/>
              <a:t>CIAL Pricing Reset </a:t>
            </a:r>
            <a:br>
              <a:rPr lang="en-US" sz="4000" dirty="0" smtClean="0"/>
            </a:br>
            <a:r>
              <a:rPr lang="en-US" sz="3200" dirty="0" smtClean="0"/>
              <a:t>1 December 2012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148136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Tax expense v tax payable over 20 years</a:t>
            </a:r>
            <a:endParaRPr lang="en-NZ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467837"/>
              </p:ext>
            </p:extLst>
          </p:nvPr>
        </p:nvGraphicFramePr>
        <p:xfrm>
          <a:off x="1115616" y="2996952"/>
          <a:ext cx="7272807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561"/>
                <a:gridCol w="1638158"/>
                <a:gridCol w="1374541"/>
                <a:gridCol w="1350986"/>
                <a:gridCol w="1454561"/>
              </a:tblGrid>
              <a:tr h="770384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Nominal</a:t>
                      </a:r>
                      <a:r>
                        <a:rPr lang="en-NZ" baseline="0" dirty="0" smtClean="0"/>
                        <a:t> cost over 20 years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PV</a:t>
                      </a:r>
                      <a:r>
                        <a:rPr lang="en-NZ" baseline="0" dirty="0" smtClean="0"/>
                        <a:t> of cost over 20 years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Discount</a:t>
                      </a:r>
                      <a:r>
                        <a:rPr lang="en-NZ" baseline="0" dirty="0" smtClean="0"/>
                        <a:t> rate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Implied</a:t>
                      </a:r>
                      <a:r>
                        <a:rPr lang="en-NZ" baseline="0" dirty="0" smtClean="0"/>
                        <a:t> effective tax rate</a:t>
                      </a:r>
                      <a:endParaRPr lang="en-NZ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/>
                        <a:t>Tax expense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$2,797m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mtClean="0"/>
                        <a:t>$650m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13.67%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28.0%</a:t>
                      </a:r>
                      <a:endParaRPr lang="en-N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/>
                        <a:t>Tax payable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$2,797m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$650m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12.74%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23.4%</a:t>
                      </a:r>
                      <a:endParaRPr lang="en-N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68312" y="1989038"/>
            <a:ext cx="8207375" cy="575866"/>
          </a:xfrm>
        </p:spPr>
        <p:txBody>
          <a:bodyPr/>
          <a:lstStyle/>
          <a:p>
            <a:pPr marL="0" indent="0">
              <a:buNone/>
            </a:pPr>
            <a:r>
              <a:rPr lang="en-NZ" sz="2400" dirty="0" smtClean="0"/>
              <a:t>No present value difference if effective tax rate is about 24%</a:t>
            </a:r>
          </a:p>
          <a:p>
            <a:pPr marL="0" indent="0">
              <a:buNone/>
            </a:pP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290206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95536" y="1196752"/>
            <a:ext cx="8748464" cy="4608512"/>
          </a:xfrm>
        </p:spPr>
        <p:txBody>
          <a:bodyPr/>
          <a:lstStyle/>
          <a:p>
            <a:r>
              <a:rPr lang="en-NZ" sz="2400" dirty="0" smtClean="0"/>
              <a:t>We checked our forecast revenue against various methods of calculating cost of service</a:t>
            </a:r>
          </a:p>
          <a:p>
            <a:endParaRPr lang="en-NZ" sz="2400" dirty="0" smtClean="0"/>
          </a:p>
          <a:p>
            <a:r>
              <a:rPr lang="en-NZ" sz="2400" dirty="0" smtClean="0"/>
              <a:t>CIAL forecast revenue in PSE2 is below both BARNZ and IM estimated cost of service</a:t>
            </a:r>
          </a:p>
          <a:p>
            <a:endParaRPr lang="en-NZ" sz="2400" dirty="0" smtClean="0"/>
          </a:p>
          <a:p>
            <a:r>
              <a:rPr lang="en-NZ" sz="2400" dirty="0" smtClean="0"/>
              <a:t>IRR model demonstrates that expected return reflects competitive pressures and reasonable position taken and is less than Commission IM target range level of return  </a:t>
            </a:r>
          </a:p>
          <a:p>
            <a:pPr marL="3143250" lvl="7" indent="0">
              <a:buNone/>
            </a:pPr>
            <a:r>
              <a:rPr lang="en-NZ" sz="2400" b="1" dirty="0" smtClean="0"/>
              <a:t>5yr </a:t>
            </a:r>
            <a:r>
              <a:rPr lang="en-NZ" sz="2400" b="1" dirty="0" err="1" smtClean="0"/>
              <a:t>IRR</a:t>
            </a:r>
            <a:r>
              <a:rPr lang="en-NZ" sz="2400" b="1" dirty="0" smtClean="0"/>
              <a:t>    </a:t>
            </a:r>
            <a:r>
              <a:rPr lang="en-NZ" sz="2800" b="1" dirty="0"/>
              <a:t> </a:t>
            </a:r>
            <a:r>
              <a:rPr lang="en-NZ" sz="2800" b="1" dirty="0" smtClean="0"/>
              <a:t>around 7%</a:t>
            </a:r>
            <a:endParaRPr lang="en-NZ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68958"/>
          </a:xfrm>
        </p:spPr>
        <p:txBody>
          <a:bodyPr/>
          <a:lstStyle/>
          <a:p>
            <a:r>
              <a:rPr lang="en-NZ" dirty="0" smtClean="0"/>
              <a:t>Profitability in PSE2	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6349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918054" cy="475252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NZ" sz="2400" dirty="0" smtClean="0"/>
              <a:t>We intend to take a consistent approach  e.g. valuation methodology</a:t>
            </a:r>
          </a:p>
          <a:p>
            <a:pPr>
              <a:spcAft>
                <a:spcPts val="600"/>
              </a:spcAft>
            </a:pPr>
            <a:r>
              <a:rPr lang="en-NZ" sz="2400" dirty="0" smtClean="0"/>
              <a:t>We expect actual prices to converge with long-run </a:t>
            </a:r>
            <a:r>
              <a:rPr lang="en-NZ" sz="2400" dirty="0" err="1" smtClean="0"/>
              <a:t>levelised</a:t>
            </a:r>
            <a:r>
              <a:rPr lang="en-NZ" sz="2400" dirty="0" smtClean="0"/>
              <a:t> constant prices</a:t>
            </a:r>
            <a:r>
              <a:rPr lang="en-NZ" sz="2400" dirty="0"/>
              <a:t>, </a:t>
            </a:r>
            <a:r>
              <a:rPr lang="en-NZ" sz="2400" dirty="0" smtClean="0"/>
              <a:t>where future </a:t>
            </a:r>
            <a:r>
              <a:rPr lang="en-NZ" sz="2400" dirty="0"/>
              <a:t>revenues will </a:t>
            </a:r>
            <a:r>
              <a:rPr lang="en-NZ" sz="2400" dirty="0" smtClean="0"/>
              <a:t>need to exceed </a:t>
            </a:r>
            <a:r>
              <a:rPr lang="en-NZ" sz="2400" dirty="0"/>
              <a:t>cost in each </a:t>
            </a:r>
            <a:r>
              <a:rPr lang="en-NZ" sz="2400" dirty="0" smtClean="0"/>
              <a:t>year i.e. achieve NPV=0</a:t>
            </a:r>
          </a:p>
          <a:p>
            <a:pPr>
              <a:spcAft>
                <a:spcPts val="600"/>
              </a:spcAft>
            </a:pPr>
            <a:r>
              <a:rPr lang="en-NZ" sz="2400" dirty="0" smtClean="0"/>
              <a:t>However prices cannot be prejudged or fixed</a:t>
            </a:r>
          </a:p>
          <a:p>
            <a:pPr lvl="1">
              <a:spcAft>
                <a:spcPts val="600"/>
              </a:spcAft>
            </a:pPr>
            <a:r>
              <a:rPr lang="en-NZ" sz="2000" dirty="0" smtClean="0"/>
              <a:t>Obligation to consult with our customers</a:t>
            </a:r>
          </a:p>
          <a:p>
            <a:pPr lvl="1">
              <a:spcAft>
                <a:spcPts val="600"/>
              </a:spcAft>
            </a:pPr>
            <a:r>
              <a:rPr lang="en-NZ" sz="2000" dirty="0" smtClean="0"/>
              <a:t>Need to consider change in costs / future </a:t>
            </a:r>
            <a:r>
              <a:rPr lang="en-NZ" sz="2000" dirty="0" err="1" smtClean="0"/>
              <a:t>capex</a:t>
            </a:r>
            <a:r>
              <a:rPr lang="en-NZ" sz="2000" dirty="0" smtClean="0"/>
              <a:t>  and </a:t>
            </a:r>
            <a:r>
              <a:rPr lang="en-NZ" sz="2000" dirty="0"/>
              <a:t>updated demand volumes </a:t>
            </a:r>
            <a:endParaRPr lang="en-NZ" sz="2000" dirty="0" smtClean="0"/>
          </a:p>
          <a:p>
            <a:pPr>
              <a:spcAft>
                <a:spcPts val="600"/>
              </a:spcAft>
            </a:pPr>
            <a:r>
              <a:rPr lang="en-NZ" sz="2400" dirty="0" smtClean="0"/>
              <a:t>Market and competitive factors will continue to exert constraint on prices set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68958"/>
          </a:xfrm>
        </p:spPr>
        <p:txBody>
          <a:bodyPr/>
          <a:lstStyle/>
          <a:p>
            <a:r>
              <a:rPr lang="en-NZ" sz="3600" dirty="0" smtClean="0"/>
              <a:t>Implication for PSE3+</a:t>
            </a:r>
            <a:endParaRPr lang="en-NZ" sz="3600" dirty="0"/>
          </a:p>
        </p:txBody>
      </p:sp>
    </p:spTree>
    <p:extLst>
      <p:ext uri="{BB962C8B-B14F-4D97-AF65-F5344CB8AC3E}">
        <p14:creationId xmlns:p14="http://schemas.microsoft.com/office/powerpoint/2010/main" val="213425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868958"/>
          </a:xfrm>
        </p:spPr>
        <p:txBody>
          <a:bodyPr/>
          <a:lstStyle/>
          <a:p>
            <a:pPr algn="ctr"/>
            <a:r>
              <a:rPr lang="en-NZ" dirty="0" smtClean="0"/>
              <a:t>Thank you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6567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23528" y="1268760"/>
            <a:ext cx="8496944" cy="403225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2400" dirty="0" smtClean="0"/>
              <a:t>Why CIAL wishes to move to a medium term pricing methodology</a:t>
            </a:r>
          </a:p>
          <a:p>
            <a:pPr>
              <a:spcAft>
                <a:spcPts val="1800"/>
              </a:spcAft>
            </a:pPr>
            <a:r>
              <a:rPr lang="en-US" sz="2400" dirty="0" smtClean="0"/>
              <a:t>The key properties of the pricing model: how it works and main areas of disagreement</a:t>
            </a:r>
          </a:p>
          <a:p>
            <a:pPr>
              <a:spcAft>
                <a:spcPts val="1800"/>
              </a:spcAft>
            </a:pPr>
            <a:r>
              <a:rPr lang="en-US" sz="2400" dirty="0" smtClean="0"/>
              <a:t>How to interpret the results</a:t>
            </a:r>
          </a:p>
          <a:p>
            <a:pPr>
              <a:spcAft>
                <a:spcPts val="1800"/>
              </a:spcAft>
            </a:pPr>
            <a:r>
              <a:rPr lang="en-US" sz="2400" dirty="0" smtClean="0"/>
              <a:t>How CIAL uses the pricing model in making the pricing decisions</a:t>
            </a:r>
          </a:p>
          <a:p>
            <a:pPr>
              <a:spcAft>
                <a:spcPts val="1800"/>
              </a:spcAft>
            </a:pPr>
            <a:r>
              <a:rPr lang="en-US" sz="2400" dirty="0" smtClean="0"/>
              <a:t>Implications for PSE3 and beyond?</a:t>
            </a:r>
            <a:endParaRPr lang="en-NZ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6289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0" y="980728"/>
            <a:ext cx="9144000" cy="3312368"/>
          </a:xfrm>
        </p:spPr>
        <p:txBody>
          <a:bodyPr/>
          <a:lstStyle/>
          <a:p>
            <a:pPr marL="0" indent="0">
              <a:buNone/>
            </a:pPr>
            <a:r>
              <a:rPr lang="en-NZ" sz="2400" b="1" dirty="0" smtClean="0"/>
              <a:t>Context</a:t>
            </a:r>
          </a:p>
          <a:p>
            <a:pPr lvl="1"/>
            <a:r>
              <a:rPr lang="en-NZ" sz="2000" b="1" dirty="0" smtClean="0"/>
              <a:t>Integrated Terminal Project - investment of $237 million</a:t>
            </a:r>
            <a:endParaRPr lang="en-NZ" sz="2000" b="1" dirty="0"/>
          </a:p>
          <a:p>
            <a:pPr lvl="1"/>
            <a:r>
              <a:rPr lang="en-NZ" sz="2000" b="1" dirty="0" smtClean="0"/>
              <a:t>Doubling of Aeronautical Asset Base </a:t>
            </a:r>
          </a:p>
          <a:p>
            <a:pPr marL="457200" lvl="1" indent="-457200">
              <a:spcBef>
                <a:spcPts val="1200"/>
              </a:spcBef>
              <a:buNone/>
            </a:pPr>
            <a:r>
              <a:rPr lang="en-NZ" sz="2000" b="1" dirty="0"/>
              <a:t>Implications for pricing</a:t>
            </a:r>
          </a:p>
          <a:p>
            <a:pPr lvl="1"/>
            <a:r>
              <a:rPr lang="en-NZ" sz="2000" b="1" dirty="0" smtClean="0"/>
              <a:t>Requires major price step in the short term</a:t>
            </a:r>
          </a:p>
          <a:p>
            <a:pPr lvl="1"/>
            <a:r>
              <a:rPr lang="en-NZ" sz="2000" b="1" dirty="0" err="1" smtClean="0"/>
              <a:t>ITP</a:t>
            </a:r>
            <a:r>
              <a:rPr lang="en-NZ" sz="2000" b="1" dirty="0" smtClean="0"/>
              <a:t> is efficient but will take time for full utilization</a:t>
            </a:r>
            <a:endParaRPr lang="en-NZ" sz="2000" b="1" dirty="0"/>
          </a:p>
          <a:p>
            <a:pPr lvl="1"/>
            <a:r>
              <a:rPr lang="en-NZ" sz="2000" b="1" dirty="0" smtClean="0"/>
              <a:t>Short-term pricing for long-term infrastructure assets is inherently inefficient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NZ" sz="2400" dirty="0" smtClean="0"/>
              <a:t>  </a:t>
            </a:r>
            <a:endParaRPr lang="en-NZ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6372" y="476672"/>
            <a:ext cx="8229600" cy="868958"/>
          </a:xfrm>
        </p:spPr>
        <p:txBody>
          <a:bodyPr/>
          <a:lstStyle/>
          <a:p>
            <a:r>
              <a:rPr lang="en-US" dirty="0" smtClean="0"/>
              <a:t>			New ITP</a:t>
            </a:r>
            <a:endParaRPr lang="en-NZ" dirty="0"/>
          </a:p>
        </p:txBody>
      </p:sp>
      <p:sp>
        <p:nvSpPr>
          <p:cNvPr id="4" name="Right Arrow 3"/>
          <p:cNvSpPr/>
          <p:nvPr/>
        </p:nvSpPr>
        <p:spPr>
          <a:xfrm>
            <a:off x="266372" y="4802782"/>
            <a:ext cx="77723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TextBox 4"/>
          <p:cNvSpPr txBox="1"/>
          <p:nvPr/>
        </p:nvSpPr>
        <p:spPr>
          <a:xfrm>
            <a:off x="1259632" y="4387762"/>
            <a:ext cx="76328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/>
              <a:t>Challenge is to </a:t>
            </a:r>
            <a:r>
              <a:rPr lang="en-NZ" sz="2000" b="1" dirty="0"/>
              <a:t>avoid price shocks at periodic  </a:t>
            </a:r>
            <a:r>
              <a:rPr lang="en-NZ" sz="2000" b="1" dirty="0" smtClean="0"/>
              <a:t>resets driven </a:t>
            </a:r>
            <a:r>
              <a:rPr lang="en-NZ" sz="2000" b="1" dirty="0"/>
              <a:t>by investment cycle </a:t>
            </a:r>
            <a:r>
              <a:rPr lang="en-NZ" sz="2000" dirty="0"/>
              <a:t>while </a:t>
            </a:r>
            <a:r>
              <a:rPr lang="en-NZ" sz="2000" dirty="0" smtClean="0"/>
              <a:t>recognising </a:t>
            </a:r>
            <a:r>
              <a:rPr lang="en-NZ" sz="2000" dirty="0"/>
              <a:t>that future prices cannot be fixed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018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23528" y="1412776"/>
            <a:ext cx="8604448" cy="432048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NZ" sz="2400" dirty="0" smtClean="0"/>
              <a:t>In setting actual Prices these are capped by the </a:t>
            </a:r>
            <a:r>
              <a:rPr lang="en-NZ" sz="2400" dirty="0" err="1" smtClean="0"/>
              <a:t>levelised</a:t>
            </a:r>
            <a:r>
              <a:rPr lang="en-NZ" sz="2400" dirty="0" smtClean="0"/>
              <a:t> constant real price derived from the model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NZ" sz="2400" b="1" dirty="0" smtClean="0"/>
              <a:t>Actual pricing seeks a balance between cost recovery and responding to market conditions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NZ" sz="2400" b="1" dirty="0" err="1" smtClean="0"/>
              <a:t>CIAL</a:t>
            </a:r>
            <a:r>
              <a:rPr lang="en-NZ" sz="2400" b="1" dirty="0" smtClean="0"/>
              <a:t> is constrained by countervailing power and competitive </a:t>
            </a:r>
            <a:r>
              <a:rPr lang="en-NZ" sz="2400" b="1" dirty="0" err="1" smtClean="0"/>
              <a:t>conditons</a:t>
            </a:r>
            <a:endParaRPr lang="en-NZ" sz="2400" b="1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NZ" sz="2400" b="1" dirty="0" smtClean="0"/>
              <a:t>The model is a guide to prices, but price path set through applying commercial judgement</a:t>
            </a:r>
          </a:p>
          <a:p>
            <a:pPr marL="0" indent="0">
              <a:buNone/>
            </a:pPr>
            <a:endParaRPr lang="en-NZ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Commercial Decision Making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8248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Defining the problem</a:t>
            </a:r>
            <a:endParaRPr lang="en-NZ" dirty="0"/>
          </a:p>
        </p:txBody>
      </p:sp>
      <p:grpSp>
        <p:nvGrpSpPr>
          <p:cNvPr id="4" name="Group 3"/>
          <p:cNvGrpSpPr/>
          <p:nvPr/>
        </p:nvGrpSpPr>
        <p:grpSpPr>
          <a:xfrm>
            <a:off x="755576" y="1484784"/>
            <a:ext cx="7776864" cy="4176464"/>
            <a:chOff x="827584" y="1340768"/>
            <a:chExt cx="7776864" cy="4176464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94449320"/>
                </p:ext>
              </p:extLst>
            </p:nvPr>
          </p:nvGraphicFramePr>
          <p:xfrm>
            <a:off x="827584" y="1340768"/>
            <a:ext cx="7776864" cy="41764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6" name="Straight Connector 5"/>
            <p:cNvCxnSpPr/>
            <p:nvPr/>
          </p:nvCxnSpPr>
          <p:spPr>
            <a:xfrm>
              <a:off x="971600" y="3019048"/>
              <a:ext cx="648072" cy="0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971600" y="3106296"/>
              <a:ext cx="1224136" cy="1053832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195736" y="3041144"/>
              <a:ext cx="504056" cy="0"/>
            </a:xfrm>
            <a:prstGeom prst="line">
              <a:avLst/>
            </a:prstGeom>
            <a:ln w="3175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lbow Connector 8"/>
            <p:cNvCxnSpPr/>
            <p:nvPr/>
          </p:nvCxnSpPr>
          <p:spPr>
            <a:xfrm>
              <a:off x="971600" y="2204864"/>
              <a:ext cx="2448272" cy="504056"/>
            </a:xfrm>
            <a:prstGeom prst="bentConnector3">
              <a:avLst>
                <a:gd name="adj1" fmla="val 50000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lbow Connector 9"/>
            <p:cNvCxnSpPr/>
            <p:nvPr/>
          </p:nvCxnSpPr>
          <p:spPr>
            <a:xfrm>
              <a:off x="3487688" y="3063436"/>
              <a:ext cx="2448272" cy="504056"/>
            </a:xfrm>
            <a:prstGeom prst="bentConnector3">
              <a:avLst>
                <a:gd name="adj1" fmla="val 50000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0"/>
            <p:cNvCxnSpPr/>
            <p:nvPr/>
          </p:nvCxnSpPr>
          <p:spPr>
            <a:xfrm>
              <a:off x="2195736" y="2708920"/>
              <a:ext cx="2516088" cy="354516"/>
            </a:xfrm>
            <a:prstGeom prst="bentConnector3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131840" y="1628800"/>
              <a:ext cx="2880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3682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67544" y="1268760"/>
            <a:ext cx="8207375" cy="3456384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NZ" sz="2400" dirty="0" smtClean="0"/>
              <a:t>Seek to set a long run constant real price, by:</a:t>
            </a:r>
            <a:endParaRPr lang="en-NZ" sz="24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400" dirty="0" smtClean="0"/>
              <a:t>Estimating cost of service every year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400" dirty="0" smtClean="0"/>
              <a:t>Cost of service = pre-tax return on capital, return of capital and </a:t>
            </a:r>
            <a:r>
              <a:rPr lang="en-NZ" sz="2400" dirty="0" err="1" smtClean="0"/>
              <a:t>OPEX</a:t>
            </a:r>
            <a:endParaRPr lang="en-NZ" sz="2400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400" dirty="0" smtClean="0"/>
              <a:t>Calculating </a:t>
            </a:r>
            <a:r>
              <a:rPr lang="en-NZ" sz="2400" dirty="0"/>
              <a:t>PV of </a:t>
            </a:r>
            <a:r>
              <a:rPr lang="en-NZ" sz="2400" dirty="0" smtClean="0"/>
              <a:t>cost of service</a:t>
            </a:r>
          </a:p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en-NZ" sz="2400" dirty="0" smtClean="0"/>
              <a:t>Draw a line through the cost of service to obtain NPV = 0</a:t>
            </a:r>
          </a:p>
          <a:p>
            <a:pPr marL="0" lvl="0" indent="0">
              <a:buNone/>
            </a:pPr>
            <a:endParaRPr lang="en-NZ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model does </a:t>
            </a:r>
            <a:endParaRPr lang="en-NZ" dirty="0"/>
          </a:p>
        </p:txBody>
      </p:sp>
      <p:sp>
        <p:nvSpPr>
          <p:cNvPr id="4" name="Right Arrow 3"/>
          <p:cNvSpPr/>
          <p:nvPr/>
        </p:nvSpPr>
        <p:spPr>
          <a:xfrm>
            <a:off x="899592" y="49411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TextBox 4"/>
          <p:cNvSpPr txBox="1"/>
          <p:nvPr/>
        </p:nvSpPr>
        <p:spPr>
          <a:xfrm>
            <a:off x="2411760" y="4860318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000" b="1" dirty="0" smtClean="0"/>
              <a:t>The Key item in the model is the present value of 20 years of cos</a:t>
            </a:r>
            <a:r>
              <a:rPr lang="en-NZ" sz="2000" dirty="0" smtClean="0"/>
              <a:t>t</a:t>
            </a:r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51024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23528" y="1268760"/>
            <a:ext cx="8568952" cy="4392488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en-NZ" sz="2400" dirty="0" smtClean="0"/>
              <a:t>Total cost of service in any one year is an approximation because we do not match timing of tax paid in particular periods</a:t>
            </a:r>
          </a:p>
          <a:p>
            <a:pPr algn="just">
              <a:spcAft>
                <a:spcPts val="1200"/>
              </a:spcAft>
            </a:pPr>
            <a:r>
              <a:rPr lang="en-NZ" sz="2400" dirty="0" smtClean="0"/>
              <a:t>The Model calculate revenues from actual prices times forecast passenger/aircraft movements </a:t>
            </a:r>
          </a:p>
          <a:p>
            <a:pPr algn="just">
              <a:spcAft>
                <a:spcPts val="1200"/>
              </a:spcAft>
            </a:pPr>
            <a:r>
              <a:rPr lang="en-NZ" sz="2400" dirty="0" err="1" smtClean="0"/>
              <a:t>Levelised</a:t>
            </a:r>
            <a:r>
              <a:rPr lang="en-NZ" sz="2400" dirty="0" smtClean="0"/>
              <a:t> constant real price is the ceiling for intended price levels: hence, any time the price is below that level, the under-recovery is permanent</a:t>
            </a:r>
          </a:p>
          <a:p>
            <a:pPr algn="just">
              <a:spcAft>
                <a:spcPts val="1200"/>
              </a:spcAft>
            </a:pPr>
            <a:r>
              <a:rPr lang="en-NZ" sz="2400" dirty="0" smtClean="0"/>
              <a:t>In any one year, annual expected revenue will differ from costs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How to interpret the model	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6680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5238364"/>
              </p:ext>
            </p:extLst>
          </p:nvPr>
        </p:nvGraphicFramePr>
        <p:xfrm>
          <a:off x="1043608" y="1700808"/>
          <a:ext cx="7056065" cy="396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 path and under-recovery</a:t>
            </a:r>
            <a:endParaRPr lang="en-NZ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3708491"/>
              </p:ext>
            </p:extLst>
          </p:nvPr>
        </p:nvGraphicFramePr>
        <p:xfrm>
          <a:off x="1043608" y="1340768"/>
          <a:ext cx="7416823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3903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67544" y="1196752"/>
            <a:ext cx="8496944" cy="4464496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NZ" sz="2400" dirty="0" smtClean="0"/>
              <a:t>Implied tax expense is not intended to be a correct estimate of tax payable in any one year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NZ" sz="2400" b="1" dirty="0" smtClean="0">
                <a:solidFill>
                  <a:srgbClr val="FF0000"/>
                </a:solidFill>
              </a:rPr>
              <a:t>But</a:t>
            </a:r>
            <a:r>
              <a:rPr lang="en-NZ" sz="2400" dirty="0" smtClean="0">
                <a:solidFill>
                  <a:srgbClr val="FF0000"/>
                </a:solidFill>
              </a:rPr>
              <a:t> </a:t>
            </a:r>
            <a:r>
              <a:rPr lang="en-NZ" sz="2400" dirty="0" smtClean="0">
                <a:solidFill>
                  <a:schemeClr val="tx1"/>
                </a:solidFill>
              </a:rPr>
              <a:t>the </a:t>
            </a:r>
            <a:r>
              <a:rPr lang="en-NZ" sz="2400" dirty="0" smtClean="0"/>
              <a:t>only thing that matters for the constant real  price level is the </a:t>
            </a:r>
            <a:r>
              <a:rPr lang="en-NZ" sz="2400" b="1" dirty="0" smtClean="0">
                <a:solidFill>
                  <a:srgbClr val="C00000"/>
                </a:solidFill>
              </a:rPr>
              <a:t>present value </a:t>
            </a:r>
            <a:r>
              <a:rPr lang="en-NZ" sz="2400" dirty="0" smtClean="0"/>
              <a:t>of tax allowance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NZ" sz="2400" dirty="0" smtClean="0"/>
              <a:t>We developed a “check model”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NZ" sz="2400" dirty="0" smtClean="0"/>
              <a:t>Key analytical issue: what is the discount rate to use for arriving at present value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Key controversy: tax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092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AL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CIAL PowerPoint Template</Template>
  <TotalTime>0</TotalTime>
  <Words>624</Words>
  <Application>Microsoft Office PowerPoint</Application>
  <PresentationFormat>On-screen Show (4:3)</PresentationFormat>
  <Paragraphs>87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CIAL PowerPoint Template</vt:lpstr>
      <vt:lpstr>CIAL Pricing Reset  1 December 2012</vt:lpstr>
      <vt:lpstr>Overview</vt:lpstr>
      <vt:lpstr>   New ITP</vt:lpstr>
      <vt:lpstr>Commercial Decision Making</vt:lpstr>
      <vt:lpstr>Defining the problem</vt:lpstr>
      <vt:lpstr>What the model does </vt:lpstr>
      <vt:lpstr>How to interpret the model </vt:lpstr>
      <vt:lpstr>Revenue path and under-recovery</vt:lpstr>
      <vt:lpstr>Key controversy: tax</vt:lpstr>
      <vt:lpstr>Tax expense v tax payable over 20 years</vt:lpstr>
      <vt:lpstr>Profitability in PSE2 </vt:lpstr>
      <vt:lpstr>Implication for PSE3+</vt:lpstr>
      <vt:lpstr>Thank you</vt:lpstr>
    </vt:vector>
  </TitlesOfParts>
  <Manager>
  </Manager>
  <Company>
 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
  </dc:title>
  <dc:creator>
  </dc:creator>
  <cp:lastModifiedBy>
  </cp:lastModifiedBy>
  <cp:revision>1</cp:revision>
  <cp:lastPrinted>2013-05-23T03:43:34.5624517Z</cp:lastPrinted>
  <dcterms:created xsi:type="dcterms:W3CDTF">2013-05-23T03:43:34.5624517Z</dcterms:created>
  <dcterms:modified xsi:type="dcterms:W3CDTF">2013-05-23T03:43:34.5624517Z</dcterms:modified>
</cp:coreProperties>
</file>