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86" r:id="rId5"/>
    <p:sldId id="297" r:id="rId6"/>
    <p:sldId id="348" r:id="rId7"/>
    <p:sldId id="322" r:id="rId8"/>
    <p:sldId id="352" r:id="rId9"/>
    <p:sldId id="361" r:id="rId10"/>
    <p:sldId id="360" r:id="rId11"/>
    <p:sldId id="334" r:id="rId12"/>
    <p:sldId id="358" r:id="rId13"/>
    <p:sldId id="359" r:id="rId14"/>
    <p:sldId id="339" r:id="rId15"/>
    <p:sldId id="356" r:id="rId16"/>
    <p:sldId id="355" r:id="rId17"/>
    <p:sldId id="340" r:id="rId18"/>
    <p:sldId id="341" r:id="rId19"/>
    <p:sldId id="342" r:id="rId20"/>
    <p:sldId id="344" r:id="rId21"/>
    <p:sldId id="345" r:id="rId22"/>
    <p:sldId id="346" r:id="rId23"/>
    <p:sldId id="362" r:id="rId24"/>
    <p:sldId id="307" r:id="rId25"/>
  </p:sldIdLst>
  <p:sldSz cx="12192000" cy="6858000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Doornik, Michael" initials="VDM" lastIdx="2" clrIdx="0">
    <p:extLst>
      <p:ext uri="{19B8F6BF-5375-455C-9EA6-DF929625EA0E}">
        <p15:presenceInfo xmlns:p15="http://schemas.microsoft.com/office/powerpoint/2012/main" userId="S-1-5-21-527237240-1500820517-725345543-542354" providerId="AD"/>
      </p:ext>
    </p:extLst>
  </p:cmAuthor>
  <p:cmAuthor id="2" name="PW" initials="PW" lastIdx="2" clrIdx="1">
    <p:extLst>
      <p:ext uri="{19B8F6BF-5375-455C-9EA6-DF929625EA0E}">
        <p15:presenceInfo xmlns:p15="http://schemas.microsoft.com/office/powerpoint/2012/main" userId="P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37"/>
    <a:srgbClr val="000000"/>
    <a:srgbClr val="F9423A"/>
    <a:srgbClr val="D9D9D6"/>
    <a:srgbClr val="1E242B"/>
    <a:srgbClr val="EEEBEA"/>
    <a:srgbClr val="D8E6F0"/>
    <a:srgbClr val="B3D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538"/>
  </p:normalViewPr>
  <p:slideViewPr>
    <p:cSldViewPr snapToGrid="0" snapToObjects="1">
      <p:cViewPr varScale="1">
        <p:scale>
          <a:sx n="109" d="100"/>
          <a:sy n="109" d="100"/>
        </p:scale>
        <p:origin x="8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949914C-BBC7-40A8-980E-B64792F3686F}" type="datetimeFigureOut">
              <a:rPr lang="fr-FR"/>
              <a:pPr>
                <a:defRPr/>
              </a:pPr>
              <a:t>05/11/2018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6D08BE3-6097-463A-BEBD-80E89778CDAC}" type="slidenum">
              <a:rPr lang="fr-FR" altLang="en-US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314B06E-7F86-4FF3-A3B2-CBCFC893DBBB}" type="datetimeFigureOut">
              <a:rPr lang="en-CA"/>
              <a:pPr>
                <a:defRPr/>
              </a:pPr>
              <a:t>2018-11-05</a:t>
            </a:fld>
            <a:endParaRPr lang="en-CA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 dirty="0" err="1"/>
              <a:t>Cliquez</a:t>
            </a:r>
            <a:r>
              <a:rPr lang="en-CA" noProof="0" dirty="0"/>
              <a:t> pour modifier les styles du </a:t>
            </a:r>
            <a:r>
              <a:rPr lang="en-CA" noProof="0" dirty="0" err="1"/>
              <a:t>texte</a:t>
            </a:r>
            <a:r>
              <a:rPr lang="en-CA" noProof="0" dirty="0"/>
              <a:t> du masque</a:t>
            </a:r>
          </a:p>
          <a:p>
            <a:pPr lvl="1"/>
            <a:r>
              <a:rPr lang="en-CA" noProof="0" dirty="0" err="1"/>
              <a:t>Deuxième</a:t>
            </a:r>
            <a:r>
              <a:rPr lang="en-CA" noProof="0" dirty="0"/>
              <a:t> </a:t>
            </a:r>
            <a:r>
              <a:rPr lang="en-CA" noProof="0" dirty="0" err="1"/>
              <a:t>niveau</a:t>
            </a:r>
            <a:endParaRPr lang="en-CA" noProof="0" dirty="0"/>
          </a:p>
          <a:p>
            <a:pPr lvl="2"/>
            <a:r>
              <a:rPr lang="en-CA" noProof="0" dirty="0" err="1"/>
              <a:t>Troisième</a:t>
            </a:r>
            <a:r>
              <a:rPr lang="en-CA" noProof="0" dirty="0"/>
              <a:t> </a:t>
            </a:r>
            <a:r>
              <a:rPr lang="en-CA" noProof="0" dirty="0" err="1"/>
              <a:t>niveau</a:t>
            </a:r>
            <a:endParaRPr lang="en-CA" noProof="0" dirty="0"/>
          </a:p>
          <a:p>
            <a:pPr lvl="3"/>
            <a:r>
              <a:rPr lang="en-CA" noProof="0" dirty="0" err="1"/>
              <a:t>Quatrième</a:t>
            </a:r>
            <a:r>
              <a:rPr lang="en-CA" noProof="0" dirty="0"/>
              <a:t> </a:t>
            </a:r>
            <a:r>
              <a:rPr lang="en-CA" noProof="0" dirty="0" err="1"/>
              <a:t>niveau</a:t>
            </a:r>
            <a:endParaRPr lang="en-CA" noProof="0" dirty="0"/>
          </a:p>
          <a:p>
            <a:pPr lvl="4"/>
            <a:r>
              <a:rPr lang="en-CA" noProof="0" dirty="0" err="1"/>
              <a:t>Cinquième</a:t>
            </a:r>
            <a:r>
              <a:rPr lang="en-CA" noProof="0" dirty="0"/>
              <a:t> </a:t>
            </a:r>
            <a:r>
              <a:rPr lang="en-CA" noProof="0" dirty="0" err="1"/>
              <a:t>niveau</a:t>
            </a:r>
            <a:endParaRPr lang="en-CA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F4E7C50-CBC8-4EC8-B244-715B848BFD6D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5" y="0"/>
            <a:ext cx="30321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251075"/>
            <a:ext cx="51276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pour une image  5"/>
          <p:cNvSpPr>
            <a:spLocks noGrp="1"/>
          </p:cNvSpPr>
          <p:nvPr>
            <p:ph type="pic" sz="quarter" idx="12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8" name="Espace réservé pour une image 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lIns="0" tIns="0" rIns="0" bIns="0" rtlCol="0">
            <a:no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13" y="4182035"/>
            <a:ext cx="5832475" cy="1889251"/>
          </a:xfrm>
        </p:spPr>
        <p:txBody>
          <a:bodyPr anchor="b">
            <a:noAutofit/>
          </a:bodyPr>
          <a:lstStyle>
            <a:lvl1pPr algn="l"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7013" y="6071286"/>
            <a:ext cx="5832475" cy="557770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0" i="1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227013" y="225425"/>
            <a:ext cx="2743200" cy="360363"/>
          </a:xfrm>
          <a:prstGeom prst="rect">
            <a:avLst/>
          </a:prstGeom>
        </p:spPr>
        <p:txBody>
          <a:bodyPr lIns="90000" tIns="46800" rIns="90000" bIns="46800"/>
          <a:lstStyle>
            <a:lvl1pPr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93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90662" y="0"/>
            <a:ext cx="9001338" cy="6858000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5" y="0"/>
            <a:ext cx="30321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27013" y="225425"/>
            <a:ext cx="1404937" cy="755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At a glance</a:t>
            </a:r>
          </a:p>
        </p:txBody>
      </p:sp>
    </p:spTree>
    <p:extLst>
      <p:ext uri="{BB962C8B-B14F-4D97-AF65-F5344CB8AC3E}">
        <p14:creationId xmlns:p14="http://schemas.microsoft.com/office/powerpoint/2010/main" val="346319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lIns="0" tIns="0" rIns="0" bIns="0" rtlCol="0">
            <a:no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2206800" y="620713"/>
            <a:ext cx="9252000" cy="1152526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227013" y="225425"/>
            <a:ext cx="1404937" cy="755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At a glance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F57AE61-A8CA-4FD6-BEA2-287D3FD5DA9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4719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/>
          </p:nvPr>
        </p:nvSpPr>
        <p:spPr>
          <a:xfrm>
            <a:off x="1703388" y="0"/>
            <a:ext cx="6805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lIns="0" tIns="0" rIns="0" bIns="0" rtlCol="0">
            <a:no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8580438" y="620713"/>
            <a:ext cx="3384550" cy="1656000"/>
          </a:xfrm>
        </p:spPr>
        <p:txBody>
          <a:bodyPr/>
          <a:lstStyle>
            <a:lvl1pPr algn="l">
              <a:defRPr sz="250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8582400" y="2311200"/>
            <a:ext cx="3384000" cy="3855600"/>
          </a:xfrm>
        </p:spPr>
        <p:txBody>
          <a:bodyPr anchor="b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8"/>
          </p:nvPr>
        </p:nvSpPr>
        <p:spPr>
          <a:xfrm>
            <a:off x="227013" y="225425"/>
            <a:ext cx="1404937" cy="755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At a glance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9DCE57B5-61F0-4A4C-A54B-C9203313759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11128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15"/>
          <p:cNvCxnSpPr/>
          <p:nvPr userDrawn="1"/>
        </p:nvCxnSpPr>
        <p:spPr>
          <a:xfrm>
            <a:off x="6789738" y="3254375"/>
            <a:ext cx="0" cy="29495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pour une image  5"/>
          <p:cNvSpPr>
            <a:spLocks noGrp="1"/>
          </p:cNvSpPr>
          <p:nvPr>
            <p:ph type="pic" sz="quarter" idx="15"/>
          </p:nvPr>
        </p:nvSpPr>
        <p:spPr>
          <a:xfrm>
            <a:off x="6794219" y="225425"/>
            <a:ext cx="5090400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lIns="0" tIns="0" rIns="0" bIns="0" rtlCol="0">
            <a:no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930400" y="3281137"/>
            <a:ext cx="4597200" cy="792000"/>
          </a:xfrm>
        </p:spPr>
        <p:txBody>
          <a:bodyPr/>
          <a:lstStyle>
            <a:lvl1pPr algn="l">
              <a:defRPr sz="250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/>
          </p:nvPr>
        </p:nvSpPr>
        <p:spPr>
          <a:xfrm>
            <a:off x="1703389" y="225425"/>
            <a:ext cx="5090830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lIns="0" tIns="0" rIns="0" bIns="0" rtlCol="0">
            <a:no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104062" y="3283200"/>
            <a:ext cx="4597200" cy="792000"/>
          </a:xfrm>
        </p:spPr>
        <p:txBody>
          <a:bodyPr>
            <a:noAutofit/>
          </a:bodyPr>
          <a:lstStyle>
            <a:lvl1pPr>
              <a:defRPr sz="25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0"/>
          </p:nvPr>
        </p:nvSpPr>
        <p:spPr>
          <a:xfrm>
            <a:off x="1930400" y="4257675"/>
            <a:ext cx="4597200" cy="1946275"/>
          </a:xfrm>
        </p:spPr>
        <p:txBody>
          <a:bodyPr anchor="b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>
          <a:xfrm>
            <a:off x="7102800" y="4258800"/>
            <a:ext cx="4597200" cy="1947600"/>
          </a:xfrm>
        </p:spPr>
        <p:txBody>
          <a:bodyPr anchor="b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22"/>
          </p:nvPr>
        </p:nvSpPr>
        <p:spPr>
          <a:xfrm>
            <a:off x="227013" y="225425"/>
            <a:ext cx="1404937" cy="755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At a glance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D3D2F4E6-86EF-49D8-BD98-1E403447C4A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7031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703387" cy="6858000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6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6203950"/>
            <a:ext cx="9001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9251950" cy="4356100"/>
          </a:xfrm>
        </p:spPr>
        <p:txBody>
          <a:bodyPr/>
          <a:lstStyle>
            <a:lvl1pPr>
              <a:spcBef>
                <a:spcPts val="1000"/>
              </a:spcBef>
              <a:defRPr sz="2400"/>
            </a:lvl1pPr>
            <a:lvl2pPr>
              <a:spcBef>
                <a:spcPts val="1000"/>
              </a:spcBef>
              <a:defRPr sz="2400"/>
            </a:lvl2pPr>
            <a:lvl3pPr marL="403200" indent="-403200">
              <a:spcBef>
                <a:spcPts val="1000"/>
              </a:spcBef>
              <a:buFont typeface="Arial" panose="020B0604020202020204" pitchFamily="34" charset="0"/>
              <a:buChar char="–"/>
              <a:defRPr sz="2400"/>
            </a:lvl3pPr>
            <a:lvl4pPr marL="806400" indent="-403200">
              <a:spcBef>
                <a:spcPts val="1000"/>
              </a:spcBef>
              <a:buFont typeface="Arial" panose="020B0604020202020204" pitchFamily="34" charset="0"/>
              <a:buChar char="–"/>
              <a:defRPr sz="2400"/>
            </a:lvl4pPr>
            <a:lvl5pPr marL="1209600" indent="-403200">
              <a:spcBef>
                <a:spcPts val="1000"/>
              </a:spcBef>
              <a:buFont typeface="Arial" panose="020B0604020202020204" pitchFamily="34" charset="0"/>
              <a:buChar char="–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6800" y="620713"/>
            <a:ext cx="9252000" cy="1152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227013" y="225425"/>
            <a:ext cx="1404937" cy="755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At a glance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24E5357-6ED6-499D-AB25-F6FD7A71133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88485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703387" cy="6858000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6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6203950"/>
            <a:ext cx="9001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6789738" y="1774825"/>
            <a:ext cx="0" cy="442753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2" y="1844675"/>
            <a:ext cx="4356000" cy="435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7104064" y="1844675"/>
            <a:ext cx="4356100" cy="435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800" y="620713"/>
            <a:ext cx="9252000" cy="1152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227013" y="225425"/>
            <a:ext cx="1404937" cy="755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At a glance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41AB347-F1EC-4455-9E59-CC873D9B011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69283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6203950"/>
            <a:ext cx="9001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6789738" y="1774825"/>
            <a:ext cx="0" cy="4427538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2" y="1844675"/>
            <a:ext cx="4356000" cy="435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7104064" y="1844675"/>
            <a:ext cx="4356100" cy="4356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800" y="620713"/>
            <a:ext cx="9252000" cy="11525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227013" y="225425"/>
            <a:ext cx="1404937" cy="755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At a glance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9D88D74-A707-4DC6-8B7C-D3E5CF1DAEC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5237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 Hol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amingElemen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5" y="0"/>
            <a:ext cx="30321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HighlightText"/>
          <p:cNvGrpSpPr>
            <a:grpSpLocks/>
          </p:cNvGrpSpPr>
          <p:nvPr userDrawn="1"/>
        </p:nvGrpSpPr>
        <p:grpSpPr bwMode="auto">
          <a:xfrm>
            <a:off x="4298950" y="349250"/>
            <a:ext cx="3579813" cy="1465263"/>
            <a:chOff x="3629072" y="2321340"/>
            <a:chExt cx="3253331" cy="1292662"/>
          </a:xfrm>
        </p:grpSpPr>
        <p:sp>
          <p:nvSpPr>
            <p:cNvPr id="4" name="TextBox 79"/>
            <p:cNvSpPr txBox="1"/>
            <p:nvPr userDrawn="1"/>
          </p:nvSpPr>
          <p:spPr>
            <a:xfrm>
              <a:off x="4500474" y="2321340"/>
              <a:ext cx="2381929" cy="1292662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9800" b="1" dirty="0">
                  <a:solidFill>
                    <a:schemeClr val="tx2"/>
                  </a:solidFill>
                </a:rPr>
                <a:t>75</a:t>
              </a:r>
              <a:r>
                <a:rPr lang="en-AU" sz="6000" b="1" baseline="70000" dirty="0">
                  <a:solidFill>
                    <a:schemeClr val="tx2"/>
                  </a:solidFill>
                </a:rPr>
                <a:t>%</a:t>
              </a:r>
            </a:p>
            <a:p>
              <a:pPr fontAlgn="auto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2700" dirty="0"/>
                <a:t>improvement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 rot="10800000">
              <a:off x="3786329" y="2499204"/>
              <a:ext cx="57708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 rot="10800000" flipV="1">
              <a:off x="3629072" y="2495002"/>
              <a:ext cx="152928" cy="1344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OrgChart"/>
          <p:cNvGrpSpPr>
            <a:grpSpLocks/>
          </p:cNvGrpSpPr>
          <p:nvPr userDrawn="1"/>
        </p:nvGrpSpPr>
        <p:grpSpPr bwMode="auto">
          <a:xfrm>
            <a:off x="2208213" y="1844675"/>
            <a:ext cx="9251950" cy="4283075"/>
            <a:chOff x="2167452" y="2621604"/>
            <a:chExt cx="6735778" cy="3558237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6962830" y="2621604"/>
              <a:ext cx="1940400" cy="656781"/>
              <a:chOff x="5864235" y="2172963"/>
              <a:chExt cx="1764000" cy="579515"/>
            </a:xfrm>
          </p:grpSpPr>
          <p:sp>
            <p:nvSpPr>
              <p:cNvPr id="37" name="TextBox 5"/>
              <p:cNvSpPr txBox="1"/>
              <p:nvPr userDrawn="1"/>
            </p:nvSpPr>
            <p:spPr>
              <a:xfrm>
                <a:off x="5864122" y="2172963"/>
                <a:ext cx="1764113" cy="264158"/>
              </a:xfrm>
              <a:prstGeom prst="rect">
                <a:avLst/>
              </a:prstGeom>
              <a:solidFill>
                <a:schemeClr val="accent4"/>
              </a:solidFill>
              <a:ln w="6350">
                <a:noFill/>
              </a:ln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b="1" cap="all" dirty="0">
                    <a:solidFill>
                      <a:schemeClr val="bg1"/>
                    </a:solidFill>
                    <a:latin typeface="+mj-lt"/>
                    <a:cs typeface="+mn-cs"/>
                  </a:rPr>
                  <a:t>Role title here</a:t>
                </a:r>
              </a:p>
            </p:txBody>
          </p:sp>
          <p:sp>
            <p:nvSpPr>
              <p:cNvPr id="38" name="TextBox 6"/>
              <p:cNvSpPr txBox="1"/>
              <p:nvPr userDrawn="1"/>
            </p:nvSpPr>
            <p:spPr>
              <a:xfrm>
                <a:off x="5864122" y="2435957"/>
                <a:ext cx="1764113" cy="316523"/>
              </a:xfrm>
              <a:prstGeom prst="rect">
                <a:avLst/>
              </a:prstGeom>
              <a:solidFill>
                <a:schemeClr val="accent5"/>
              </a:solidFill>
              <a:ln w="6350">
                <a:noFill/>
              </a:ln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dirty="0">
                    <a:latin typeface="+mn-lt"/>
                    <a:cs typeface="+mn-cs"/>
                  </a:rPr>
                  <a:t>Name Surname</a:t>
                </a:r>
              </a:p>
            </p:txBody>
          </p:sp>
        </p:grpSp>
        <p:grpSp>
          <p:nvGrpSpPr>
            <p:cNvPr id="9" name="Group 16"/>
            <p:cNvGrpSpPr>
              <a:grpSpLocks/>
            </p:cNvGrpSpPr>
            <p:nvPr userDrawn="1"/>
          </p:nvGrpSpPr>
          <p:grpSpPr bwMode="auto">
            <a:xfrm>
              <a:off x="4397360" y="2621617"/>
              <a:ext cx="1940400" cy="656769"/>
              <a:chOff x="4397360" y="2621617"/>
              <a:chExt cx="1940400" cy="656769"/>
            </a:xfrm>
          </p:grpSpPr>
          <p:sp>
            <p:nvSpPr>
              <p:cNvPr id="35" name="TextBox 34"/>
              <p:cNvSpPr txBox="1"/>
              <p:nvPr userDrawn="1"/>
            </p:nvSpPr>
            <p:spPr>
              <a:xfrm>
                <a:off x="4396916" y="2621604"/>
                <a:ext cx="1940524" cy="299378"/>
              </a:xfrm>
              <a:prstGeom prst="rect">
                <a:avLst/>
              </a:prstGeom>
              <a:solidFill>
                <a:schemeClr val="accent4"/>
              </a:solidFill>
              <a:ln w="6350">
                <a:noFill/>
              </a:ln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b="1" kern="0" cap="all" dirty="0">
                    <a:solidFill>
                      <a:schemeClr val="bg1"/>
                    </a:solidFill>
                    <a:latin typeface="+mj-lt"/>
                    <a:cs typeface="+mn-cs"/>
                  </a:rPr>
                  <a:t>Role title here</a:t>
                </a:r>
              </a:p>
            </p:txBody>
          </p:sp>
          <p:sp>
            <p:nvSpPr>
              <p:cNvPr id="36" name="TextBox 35"/>
              <p:cNvSpPr txBox="1"/>
              <p:nvPr userDrawn="1"/>
            </p:nvSpPr>
            <p:spPr>
              <a:xfrm>
                <a:off x="4396916" y="2919662"/>
                <a:ext cx="1940524" cy="358725"/>
              </a:xfrm>
              <a:prstGeom prst="rect">
                <a:avLst/>
              </a:prstGeom>
              <a:solidFill>
                <a:schemeClr val="accent5"/>
              </a:solidFill>
              <a:ln w="6350">
                <a:noFill/>
              </a:ln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dirty="0">
                    <a:latin typeface="+mn-lt"/>
                    <a:cs typeface="+mn-cs"/>
                  </a:rPr>
                  <a:t>Name Surname</a:t>
                </a:r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2167817" y="4069213"/>
              <a:ext cx="1940400" cy="656766"/>
              <a:chOff x="1526398" y="3450265"/>
              <a:chExt cx="1764000" cy="579501"/>
            </a:xfrm>
          </p:grpSpPr>
          <p:sp>
            <p:nvSpPr>
              <p:cNvPr id="33" name="TextBox 32"/>
              <p:cNvSpPr txBox="1"/>
              <p:nvPr userDrawn="1"/>
            </p:nvSpPr>
            <p:spPr>
              <a:xfrm>
                <a:off x="1526066" y="3450689"/>
                <a:ext cx="1764112" cy="264157"/>
              </a:xfrm>
              <a:prstGeom prst="rect">
                <a:avLst/>
              </a:prstGeom>
              <a:solidFill>
                <a:schemeClr val="accent4"/>
              </a:solidFill>
              <a:ln w="6350">
                <a:noFill/>
              </a:ln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b="1" cap="all" dirty="0">
                    <a:solidFill>
                      <a:schemeClr val="bg1"/>
                    </a:solidFill>
                    <a:latin typeface="+mj-lt"/>
                    <a:cs typeface="+mn-cs"/>
                  </a:rPr>
                  <a:t>Role title here</a:t>
                </a:r>
              </a:p>
            </p:txBody>
          </p:sp>
          <p:sp>
            <p:nvSpPr>
              <p:cNvPr id="34" name="TextBox 33"/>
              <p:cNvSpPr txBox="1"/>
              <p:nvPr userDrawn="1"/>
            </p:nvSpPr>
            <p:spPr>
              <a:xfrm>
                <a:off x="1526066" y="3713682"/>
                <a:ext cx="1764112" cy="316523"/>
              </a:xfrm>
              <a:prstGeom prst="rect">
                <a:avLst/>
              </a:prstGeom>
              <a:solidFill>
                <a:schemeClr val="accent5"/>
              </a:solidFill>
              <a:ln w="6350">
                <a:noFill/>
              </a:ln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dirty="0">
                    <a:latin typeface="+mn-lt"/>
                    <a:cs typeface="+mn-cs"/>
                  </a:rPr>
                  <a:t>Name Surname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4396932" y="4067553"/>
              <a:ext cx="1940400" cy="658426"/>
              <a:chOff x="3552866" y="3448800"/>
              <a:chExt cx="1764000" cy="580966"/>
            </a:xfrm>
          </p:grpSpPr>
          <p:sp>
            <p:nvSpPr>
              <p:cNvPr id="31" name="TextBox 30"/>
              <p:cNvSpPr txBox="1"/>
              <p:nvPr userDrawn="1"/>
            </p:nvSpPr>
            <p:spPr>
              <a:xfrm>
                <a:off x="3552851" y="3448361"/>
                <a:ext cx="1764113" cy="264158"/>
              </a:xfrm>
              <a:prstGeom prst="rect">
                <a:avLst/>
              </a:prstGeom>
              <a:solidFill>
                <a:schemeClr val="accent4"/>
              </a:solidFill>
              <a:ln w="6350">
                <a:noFill/>
              </a:ln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b="1" cap="all" dirty="0">
                    <a:solidFill>
                      <a:schemeClr val="bg1"/>
                    </a:solidFill>
                    <a:latin typeface="+mj-lt"/>
                    <a:cs typeface="+mn-cs"/>
                  </a:rPr>
                  <a:t>Role title here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>
                <a:off x="3552851" y="3712519"/>
                <a:ext cx="1764113" cy="317687"/>
              </a:xfrm>
              <a:prstGeom prst="rect">
                <a:avLst/>
              </a:prstGeom>
              <a:solidFill>
                <a:schemeClr val="accent5"/>
              </a:solidFill>
              <a:ln w="6350">
                <a:noFill/>
              </a:ln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dirty="0">
                    <a:latin typeface="+mn-lt"/>
                    <a:cs typeface="+mn-cs"/>
                  </a:rPr>
                  <a:t>Name Surname</a:t>
                </a:r>
              </a:p>
            </p:txBody>
          </p:sp>
        </p:grpSp>
        <p:grpSp>
          <p:nvGrpSpPr>
            <p:cNvPr id="12" name="Group 27"/>
            <p:cNvGrpSpPr>
              <a:grpSpLocks/>
            </p:cNvGrpSpPr>
            <p:nvPr/>
          </p:nvGrpSpPr>
          <p:grpSpPr bwMode="auto">
            <a:xfrm>
              <a:off x="6603510" y="4067553"/>
              <a:ext cx="1940400" cy="658426"/>
              <a:chOff x="5558846" y="3448800"/>
              <a:chExt cx="1764000" cy="580966"/>
            </a:xfrm>
          </p:grpSpPr>
          <p:sp>
            <p:nvSpPr>
              <p:cNvPr id="29" name="TextBox 28"/>
              <p:cNvSpPr txBox="1"/>
              <p:nvPr userDrawn="1"/>
            </p:nvSpPr>
            <p:spPr>
              <a:xfrm>
                <a:off x="5558623" y="3448361"/>
                <a:ext cx="1764112" cy="264158"/>
              </a:xfrm>
              <a:prstGeom prst="rect">
                <a:avLst/>
              </a:prstGeom>
              <a:solidFill>
                <a:schemeClr val="accent4"/>
              </a:solidFill>
              <a:ln w="6350">
                <a:noFill/>
              </a:ln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b="1" cap="all" dirty="0">
                    <a:solidFill>
                      <a:schemeClr val="bg1"/>
                    </a:solidFill>
                    <a:latin typeface="+mj-lt"/>
                    <a:cs typeface="+mn-cs"/>
                  </a:rPr>
                  <a:t>Role title here</a:t>
                </a:r>
              </a:p>
            </p:txBody>
          </p:sp>
          <p:sp>
            <p:nvSpPr>
              <p:cNvPr id="30" name="TextBox 29"/>
              <p:cNvSpPr txBox="1"/>
              <p:nvPr userDrawn="1"/>
            </p:nvSpPr>
            <p:spPr>
              <a:xfrm>
                <a:off x="5558623" y="3712519"/>
                <a:ext cx="1764112" cy="317687"/>
              </a:xfrm>
              <a:prstGeom prst="rect">
                <a:avLst/>
              </a:prstGeom>
              <a:solidFill>
                <a:schemeClr val="accent5"/>
              </a:solidFill>
              <a:ln w="6350">
                <a:noFill/>
              </a:ln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dirty="0">
                    <a:latin typeface="+mn-lt"/>
                    <a:cs typeface="+mn-cs"/>
                  </a:rPr>
                  <a:t>Name Surname</a:t>
                </a:r>
              </a:p>
            </p:txBody>
          </p:sp>
        </p:grpSp>
        <p:grpSp>
          <p:nvGrpSpPr>
            <p:cNvPr id="13" name="Group 20"/>
            <p:cNvGrpSpPr>
              <a:grpSpLocks/>
            </p:cNvGrpSpPr>
            <p:nvPr userDrawn="1"/>
          </p:nvGrpSpPr>
          <p:grpSpPr bwMode="auto">
            <a:xfrm>
              <a:off x="2167452" y="5199707"/>
              <a:ext cx="1940400" cy="980134"/>
              <a:chOff x="5853270" y="2172959"/>
              <a:chExt cx="1764000" cy="879267"/>
            </a:xfrm>
          </p:grpSpPr>
          <p:sp>
            <p:nvSpPr>
              <p:cNvPr id="27" name="TextBox 26"/>
              <p:cNvSpPr txBox="1"/>
              <p:nvPr userDrawn="1"/>
            </p:nvSpPr>
            <p:spPr>
              <a:xfrm>
                <a:off x="5853270" y="2173169"/>
                <a:ext cx="1764112" cy="26856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noFill/>
              </a:ln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b="1" cap="all" dirty="0">
                    <a:solidFill>
                      <a:schemeClr val="bg1"/>
                    </a:solidFill>
                    <a:latin typeface="+mj-lt"/>
                    <a:cs typeface="+mn-cs"/>
                  </a:rPr>
                  <a:t>Role title here</a:t>
                </a:r>
              </a:p>
            </p:txBody>
          </p:sp>
          <p:sp>
            <p:nvSpPr>
              <p:cNvPr id="28" name="TextBox 27"/>
              <p:cNvSpPr txBox="1"/>
              <p:nvPr userDrawn="1"/>
            </p:nvSpPr>
            <p:spPr>
              <a:xfrm>
                <a:off x="5853270" y="2440554"/>
                <a:ext cx="1764112" cy="611672"/>
              </a:xfrm>
              <a:prstGeom prst="rect">
                <a:avLst/>
              </a:prstGeom>
              <a:solidFill>
                <a:schemeClr val="accent5"/>
              </a:solidFill>
              <a:ln w="6350">
                <a:noFill/>
              </a:ln>
            </p:spPr>
            <p:txBody>
              <a:bodyPr lIns="36000" tIns="36000" rIns="36000" bIns="36000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r>
                  <a:rPr lang="en-AU" altLang="en-US" sz="900" b="1" i="1">
                    <a:solidFill>
                      <a:srgbClr val="333E48"/>
                    </a:solidFill>
                    <a:latin typeface="Arial" pitchFamily="34" charset="0"/>
                  </a:rPr>
                  <a:t>Section head here</a:t>
                </a:r>
              </a:p>
              <a:p>
                <a:pPr algn="ctr">
                  <a:defRPr/>
                </a:pPr>
                <a:r>
                  <a:rPr lang="en-AU" altLang="en-US" sz="900"/>
                  <a:t>Name Surname</a:t>
                </a:r>
              </a:p>
              <a:p>
                <a:pPr algn="ctr">
                  <a:defRPr/>
                </a:pPr>
                <a:r>
                  <a:rPr lang="en-AU" altLang="en-US" sz="900"/>
                  <a:t>Name Surname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H="1">
              <a:off x="5366600" y="3278388"/>
              <a:ext cx="1155" cy="788668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38"/>
            <p:cNvCxnSpPr/>
            <p:nvPr/>
          </p:nvCxnSpPr>
          <p:spPr>
            <a:xfrm rot="5400000" flipH="1" flipV="1">
              <a:off x="4126015" y="2812926"/>
              <a:ext cx="269044" cy="2244489"/>
            </a:xfrm>
            <a:prstGeom prst="bentConnector2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41"/>
            <p:cNvCxnSpPr/>
            <p:nvPr/>
          </p:nvCxnSpPr>
          <p:spPr>
            <a:xfrm rot="16200000" flipV="1">
              <a:off x="6345239" y="2838191"/>
              <a:ext cx="266406" cy="2191324"/>
            </a:xfrm>
            <a:prstGeom prst="bentConnector2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337439" y="2770634"/>
              <a:ext cx="625267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137136" y="4726477"/>
              <a:ext cx="1156" cy="473465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26"/>
            <p:cNvGrpSpPr>
              <a:grpSpLocks/>
            </p:cNvGrpSpPr>
            <p:nvPr userDrawn="1"/>
          </p:nvGrpSpPr>
          <p:grpSpPr bwMode="auto">
            <a:xfrm>
              <a:off x="4396932" y="5199707"/>
              <a:ext cx="1940400" cy="980134"/>
              <a:chOff x="5853270" y="2172959"/>
              <a:chExt cx="1764000" cy="879267"/>
            </a:xfrm>
          </p:grpSpPr>
          <p:sp>
            <p:nvSpPr>
              <p:cNvPr id="25" name="TextBox 24"/>
              <p:cNvSpPr txBox="1"/>
              <p:nvPr userDrawn="1"/>
            </p:nvSpPr>
            <p:spPr>
              <a:xfrm>
                <a:off x="5853255" y="2173169"/>
                <a:ext cx="1764113" cy="26856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noFill/>
              </a:ln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b="1" cap="all" dirty="0">
                    <a:solidFill>
                      <a:schemeClr val="bg1"/>
                    </a:solidFill>
                    <a:latin typeface="+mj-lt"/>
                    <a:cs typeface="+mn-cs"/>
                  </a:rPr>
                  <a:t>Role title here</a:t>
                </a:r>
              </a:p>
            </p:txBody>
          </p:sp>
          <p:sp>
            <p:nvSpPr>
              <p:cNvPr id="26" name="TextBox 25"/>
              <p:cNvSpPr txBox="1"/>
              <p:nvPr userDrawn="1"/>
            </p:nvSpPr>
            <p:spPr>
              <a:xfrm>
                <a:off x="5853255" y="2440554"/>
                <a:ext cx="1764113" cy="611672"/>
              </a:xfrm>
              <a:prstGeom prst="rect">
                <a:avLst/>
              </a:prstGeom>
              <a:solidFill>
                <a:schemeClr val="accent5"/>
              </a:solidFill>
              <a:ln w="6350">
                <a:noFill/>
              </a:ln>
            </p:spPr>
            <p:txBody>
              <a:bodyPr lIns="36000" tIns="36000" rIns="36000" bIns="36000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r>
                  <a:rPr lang="en-AU" altLang="en-US" sz="900" b="1" i="1">
                    <a:solidFill>
                      <a:srgbClr val="333E48"/>
                    </a:solidFill>
                    <a:latin typeface="Arial" pitchFamily="34" charset="0"/>
                  </a:rPr>
                  <a:t>Section head here</a:t>
                </a:r>
              </a:p>
              <a:p>
                <a:pPr algn="ctr">
                  <a:defRPr/>
                </a:pPr>
                <a:r>
                  <a:rPr lang="en-AU" altLang="en-US" sz="900"/>
                  <a:t>Name Surname</a:t>
                </a:r>
              </a:p>
              <a:p>
                <a:pPr algn="ctr">
                  <a:defRPr/>
                </a:pPr>
                <a:r>
                  <a:rPr lang="en-AU" altLang="en-US" sz="900"/>
                  <a:t>Name Surname</a:t>
                </a:r>
              </a:p>
            </p:txBody>
          </p:sp>
        </p:grpSp>
        <p:cxnSp>
          <p:nvCxnSpPr>
            <p:cNvPr id="20" name="Straight Connector 19"/>
            <p:cNvCxnSpPr/>
            <p:nvPr userDrawn="1"/>
          </p:nvCxnSpPr>
          <p:spPr>
            <a:xfrm>
              <a:off x="5366600" y="4726477"/>
              <a:ext cx="0" cy="473465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8"/>
            <p:cNvGrpSpPr>
              <a:grpSpLocks/>
            </p:cNvGrpSpPr>
            <p:nvPr userDrawn="1"/>
          </p:nvGrpSpPr>
          <p:grpSpPr bwMode="auto">
            <a:xfrm>
              <a:off x="6626412" y="5199707"/>
              <a:ext cx="1940400" cy="980134"/>
              <a:chOff x="5853270" y="2172959"/>
              <a:chExt cx="1764000" cy="879267"/>
            </a:xfrm>
          </p:grpSpPr>
          <p:sp>
            <p:nvSpPr>
              <p:cNvPr id="23" name="TextBox 22"/>
              <p:cNvSpPr txBox="1"/>
              <p:nvPr userDrawn="1"/>
            </p:nvSpPr>
            <p:spPr>
              <a:xfrm>
                <a:off x="5853241" y="2173169"/>
                <a:ext cx="1764112" cy="26856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6350">
                <a:noFill/>
              </a:ln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b="1" cap="all" dirty="0">
                    <a:solidFill>
                      <a:schemeClr val="bg1"/>
                    </a:solidFill>
                    <a:latin typeface="+mj-lt"/>
                    <a:cs typeface="+mn-cs"/>
                  </a:rPr>
                  <a:t>Role title here</a:t>
                </a:r>
              </a:p>
            </p:txBody>
          </p:sp>
          <p:sp>
            <p:nvSpPr>
              <p:cNvPr id="24" name="TextBox 23"/>
              <p:cNvSpPr txBox="1"/>
              <p:nvPr userDrawn="1"/>
            </p:nvSpPr>
            <p:spPr>
              <a:xfrm>
                <a:off x="5853241" y="2440554"/>
                <a:ext cx="1764112" cy="611672"/>
              </a:xfrm>
              <a:prstGeom prst="rect">
                <a:avLst/>
              </a:prstGeom>
              <a:solidFill>
                <a:schemeClr val="accent5"/>
              </a:solidFill>
              <a:ln w="6350">
                <a:noFill/>
              </a:ln>
            </p:spPr>
            <p:txBody>
              <a:bodyPr lIns="36000" tIns="36000" rIns="36000" bIns="36000" anchor="ctr"/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defRPr/>
                </a:pPr>
                <a:r>
                  <a:rPr lang="en-AU" altLang="en-US" sz="900" b="1" i="1">
                    <a:solidFill>
                      <a:srgbClr val="333E48"/>
                    </a:solidFill>
                    <a:latin typeface="Arial" pitchFamily="34" charset="0"/>
                  </a:rPr>
                  <a:t>Section head here</a:t>
                </a:r>
              </a:p>
              <a:p>
                <a:pPr algn="ctr">
                  <a:defRPr/>
                </a:pPr>
                <a:r>
                  <a:rPr lang="en-AU" altLang="en-US" sz="900"/>
                  <a:t>Name Surname</a:t>
                </a:r>
              </a:p>
              <a:p>
                <a:pPr algn="ctr">
                  <a:defRPr/>
                </a:pPr>
                <a:r>
                  <a:rPr lang="en-AU" altLang="en-US" sz="900"/>
                  <a:t>Name Surname</a:t>
                </a:r>
              </a:p>
            </p:txBody>
          </p:sp>
        </p:grpSp>
        <p:cxnSp>
          <p:nvCxnSpPr>
            <p:cNvPr id="22" name="Straight Connector 21"/>
            <p:cNvCxnSpPr/>
            <p:nvPr userDrawn="1"/>
          </p:nvCxnSpPr>
          <p:spPr>
            <a:xfrm>
              <a:off x="7596063" y="4726477"/>
              <a:ext cx="0" cy="473465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591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5" y="0"/>
            <a:ext cx="30321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241550"/>
            <a:ext cx="51720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lIns="0" tIns="0" rIns="0" bIns="0" rtlCol="0">
            <a:no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13" y="4183200"/>
            <a:ext cx="5832475" cy="1890000"/>
          </a:xfrm>
        </p:spPr>
        <p:txBody>
          <a:bodyPr anchor="b">
            <a:noAutofit/>
          </a:bodyPr>
          <a:lstStyle>
            <a:lvl1pPr algn="l">
              <a:defRPr sz="28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7013" y="6071286"/>
            <a:ext cx="5832475" cy="557770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0" i="1" baseline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3"/>
          </p:nvPr>
        </p:nvSpPr>
        <p:spPr>
          <a:xfrm>
            <a:off x="227013" y="225425"/>
            <a:ext cx="2743200" cy="360363"/>
          </a:xfrm>
          <a:prstGeom prst="rect">
            <a:avLst/>
          </a:prstGeom>
        </p:spPr>
        <p:txBody>
          <a:bodyPr lIns="90000" tIns="46800" rIns="90000" bIns="4680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01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104063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5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"/>
          <a:stretch>
            <a:fillRect/>
          </a:stretch>
        </p:blipFill>
        <p:spPr bwMode="auto">
          <a:xfrm>
            <a:off x="0" y="1047750"/>
            <a:ext cx="3270250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7104063" y="0"/>
            <a:ext cx="50879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7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5" y="-6350"/>
            <a:ext cx="30321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251075"/>
            <a:ext cx="51276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13" y="4689475"/>
            <a:ext cx="5832475" cy="1381811"/>
          </a:xfrm>
        </p:spPr>
        <p:txBody>
          <a:bodyPr anchor="b">
            <a:noAutofit/>
          </a:bodyPr>
          <a:lstStyle>
            <a:lvl1pPr algn="l">
              <a:defRPr sz="28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7013" y="6071286"/>
            <a:ext cx="5832475" cy="557770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0" i="1" baseline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0363"/>
          </a:xfrm>
          <a:prstGeom prst="rect">
            <a:avLst/>
          </a:prstGeom>
        </p:spPr>
        <p:txBody>
          <a:bodyPr lIns="90000" tIns="46800" rIns="90000" bIns="4680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935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3" y="-6350"/>
            <a:ext cx="30321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pour une image  5"/>
          <p:cNvSpPr>
            <a:spLocks noGrp="1"/>
          </p:cNvSpPr>
          <p:nvPr>
            <p:ph type="pic" sz="quarter" idx="1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lIns="0" tIns="0" rIns="0" bIns="0" rtlCol="0">
            <a:no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8213" y="620713"/>
            <a:ext cx="9251950" cy="5038682"/>
          </a:xfrm>
        </p:spPr>
        <p:txBody>
          <a:bodyPr lIns="90000" tIns="46800" rIns="90000" bIns="46800" anchor="ctr">
            <a:noAutofit/>
          </a:bodyPr>
          <a:lstStyle>
            <a:lvl1pPr algn="ctr">
              <a:defRPr sz="5400" b="0" i="0" baseline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2206800" y="5659200"/>
            <a:ext cx="9252000" cy="54129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0" i="1" baseline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2"/>
          </p:nvPr>
        </p:nvSpPr>
        <p:spPr>
          <a:xfrm>
            <a:off x="227013" y="225425"/>
            <a:ext cx="1404937" cy="360363"/>
          </a:xfrm>
          <a:prstGeom prst="rect">
            <a:avLst/>
          </a:prstGeom>
        </p:spPr>
        <p:txBody>
          <a:bodyPr lIns="90000" tIns="46800" rIns="90000" bIns="4680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82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5" y="0"/>
            <a:ext cx="30321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9"/>
          <a:stretch>
            <a:fillRect/>
          </a:stretch>
        </p:blipFill>
        <p:spPr bwMode="auto">
          <a:xfrm>
            <a:off x="1706563" y="1052513"/>
            <a:ext cx="32670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8213" y="620713"/>
            <a:ext cx="9251950" cy="5040000"/>
          </a:xfrm>
        </p:spPr>
        <p:txBody>
          <a:bodyPr anchor="ctr">
            <a:noAutofit/>
          </a:bodyPr>
          <a:lstStyle>
            <a:lvl1pPr algn="ctr">
              <a:defRPr sz="5400" b="0" i="0" baseline="0"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2206800" y="5659200"/>
            <a:ext cx="9252000" cy="54129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0" i="1" baseline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1404937" cy="360363"/>
          </a:xfrm>
          <a:prstGeom prst="rect">
            <a:avLst/>
          </a:prstGeom>
        </p:spPr>
        <p:txBody>
          <a:bodyPr lIns="90000" tIns="46800" rIns="90000" bIns="4680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7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703388" y="0"/>
            <a:ext cx="10488612" cy="6875463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FF4337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8213" y="620713"/>
            <a:ext cx="9251950" cy="5038682"/>
          </a:xfrm>
        </p:spPr>
        <p:txBody>
          <a:bodyPr anchor="ctr">
            <a:no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206800" y="5659200"/>
            <a:ext cx="9252000" cy="54129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0" i="1" baseline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1404937" cy="3603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745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lIns="0" tIns="0" rIns="0" bIns="0" rtlCol="0">
            <a:no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8213" y="620713"/>
            <a:ext cx="9251950" cy="5038682"/>
          </a:xfrm>
        </p:spPr>
        <p:txBody>
          <a:bodyPr anchor="ctr">
            <a:no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2206800" y="5659200"/>
            <a:ext cx="9252000" cy="541294"/>
          </a:xfrm>
        </p:spPr>
        <p:txBody>
          <a:bodyPr anchor="b">
            <a:noAutofit/>
          </a:bodyPr>
          <a:lstStyle>
            <a:lvl1pPr marL="0" indent="0" algn="ctr">
              <a:buNone/>
              <a:defRPr sz="1600" b="0" i="1" baseline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2"/>
          </p:nvPr>
        </p:nvSpPr>
        <p:spPr>
          <a:xfrm>
            <a:off x="227013" y="225425"/>
            <a:ext cx="1404937" cy="36036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60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5" y="0"/>
            <a:ext cx="30321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pour une image  5"/>
          <p:cNvSpPr>
            <a:spLocks noGrp="1"/>
          </p:cNvSpPr>
          <p:nvPr>
            <p:ph type="pic" sz="quarter" idx="14"/>
          </p:nvPr>
        </p:nvSpPr>
        <p:spPr>
          <a:xfrm>
            <a:off x="9010650" y="0"/>
            <a:ext cx="3182400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lIns="0" tIns="0" rIns="0" bIns="0" rtlCol="0">
            <a:noAutofit/>
          </a:bodyPr>
          <a:lstStyle>
            <a:lvl1pPr>
              <a:defRPr lang="fr-FR" sz="100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3179763" y="0"/>
            <a:ext cx="5832475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lIns="0" tIns="0" rIns="0" bIns="0" rtlCol="0">
            <a:noAutofit/>
          </a:bodyPr>
          <a:lstStyle>
            <a:lvl1pPr>
              <a:defRPr lang="fr-FR" sz="1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CA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227013" y="225425"/>
            <a:ext cx="1404937" cy="755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At a glance</a:t>
            </a:r>
          </a:p>
        </p:txBody>
      </p:sp>
    </p:spTree>
    <p:extLst>
      <p:ext uri="{BB962C8B-B14F-4D97-AF65-F5344CB8AC3E}">
        <p14:creationId xmlns:p14="http://schemas.microsoft.com/office/powerpoint/2010/main" val="289920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5" y="0"/>
            <a:ext cx="30321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3179763" y="0"/>
            <a:ext cx="901223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lIns="0" tIns="0" rIns="0" bIns="0" rtlCol="0">
            <a:noAutofit/>
          </a:bodyPr>
          <a:lstStyle>
            <a:lvl1pPr marL="0" indent="0">
              <a:buNone/>
              <a:defRPr lang="fr-FR" sz="1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4"/>
          </p:nvPr>
        </p:nvSpPr>
        <p:spPr>
          <a:xfrm>
            <a:off x="227013" y="225425"/>
            <a:ext cx="1404937" cy="755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At a glance</a:t>
            </a:r>
          </a:p>
        </p:txBody>
      </p:sp>
    </p:spTree>
    <p:extLst>
      <p:ext uri="{BB962C8B-B14F-4D97-AF65-F5344CB8AC3E}">
        <p14:creationId xmlns:p14="http://schemas.microsoft.com/office/powerpoint/2010/main" val="45478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703388" y="2230438"/>
            <a:ext cx="97567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Cliquez pour modifier les styles du texte du masque</a:t>
            </a:r>
          </a:p>
          <a:p>
            <a:pPr lvl="1"/>
            <a:r>
              <a:rPr lang="en-CA" altLang="en-US"/>
              <a:t>Deuxième niveau</a:t>
            </a:r>
          </a:p>
          <a:p>
            <a:pPr lvl="2"/>
            <a:r>
              <a:rPr lang="en-CA" altLang="en-US"/>
              <a:t>Troisième niveau</a:t>
            </a:r>
          </a:p>
          <a:p>
            <a:pPr lvl="3"/>
            <a:r>
              <a:rPr lang="en-CA" altLang="en-US"/>
              <a:t>Quatrième niveau</a:t>
            </a:r>
          </a:p>
          <a:p>
            <a:pPr lvl="4"/>
            <a:r>
              <a:rPr lang="en-CA" altLang="en-US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27013" y="3465513"/>
            <a:ext cx="1325562" cy="323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615FCDEA-F45E-4948-862C-8A44A8D702C5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227013" y="225425"/>
            <a:ext cx="1403350" cy="7556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/>
              <a:t>At a glance</a:t>
            </a:r>
          </a:p>
        </p:txBody>
      </p:sp>
      <p:pic>
        <p:nvPicPr>
          <p:cNvPr id="1029" name="Image 1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6202363"/>
            <a:ext cx="9001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Espace réservé du titre 12"/>
          <p:cNvSpPr>
            <a:spLocks noGrp="1"/>
          </p:cNvSpPr>
          <p:nvPr>
            <p:ph type="title"/>
          </p:nvPr>
        </p:nvSpPr>
        <p:spPr bwMode="auto">
          <a:xfrm>
            <a:off x="1703388" y="620713"/>
            <a:ext cx="9756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14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1400" kern="1200">
          <a:solidFill>
            <a:schemeClr val="tx2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225425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452438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665163" indent="-225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tx1"/>
        </a:buClr>
        <a:buSzPct val="11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roraenergy.co.nz/about/independent-review/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>
            <a:fillRect/>
          </a:stretch>
        </p:blipFill>
        <p:spPr/>
      </p:pic>
      <p:pic>
        <p:nvPicPr>
          <p:cNvPr id="19460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2251075"/>
            <a:ext cx="51276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7013" y="4181475"/>
            <a:ext cx="5832475" cy="18891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Independent Review of Aurora Network – summary of findings</a:t>
            </a:r>
            <a:endParaRPr lang="en-AU" b="0" dirty="0">
              <a:latin typeface="+mn-lt"/>
            </a:endParaRPr>
          </a:p>
        </p:txBody>
      </p:sp>
      <p:sp>
        <p:nvSpPr>
          <p:cNvPr id="19462" name="Subtitle 4"/>
          <p:cNvSpPr>
            <a:spLocks noGrp="1"/>
          </p:cNvSpPr>
          <p:nvPr>
            <p:ph type="subTitle" idx="1"/>
          </p:nvPr>
        </p:nvSpPr>
        <p:spPr>
          <a:xfrm>
            <a:off x="227013" y="6070600"/>
            <a:ext cx="11239500" cy="558800"/>
          </a:xfrm>
        </p:spPr>
        <p:txBody>
          <a:bodyPr/>
          <a:lstStyle/>
          <a:p>
            <a:pPr eaLnBrk="1" hangingPunct="1"/>
            <a:r>
              <a:rPr lang="en-AU" altLang="en-US" dirty="0"/>
              <a:t>Michael Van Doornik, Manager Advisory (VIC)                                                                                                             31 October 2018</a:t>
            </a:r>
          </a:p>
        </p:txBody>
      </p:sp>
      <p:pic>
        <p:nvPicPr>
          <p:cNvPr id="19463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5" y="0"/>
            <a:ext cx="303212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EFB487-9F29-4622-9C02-69DF6DF38E98}" type="slidenum">
              <a:rPr lang="en-CA" altLang="en-US">
                <a:solidFill>
                  <a:schemeClr val="tx2"/>
                </a:solidFill>
              </a:rPr>
              <a:pPr eaLnBrk="1" hangingPunct="1"/>
              <a:t>10</a:t>
            </a:fld>
            <a:endParaRPr lang="en-CA" altLang="en-US">
              <a:solidFill>
                <a:schemeClr val="tx2"/>
              </a:solidFill>
            </a:endParaRPr>
          </a:p>
        </p:txBody>
      </p:sp>
      <p:sp>
        <p:nvSpPr>
          <p:cNvPr id="29699" name="Content Placeholder 3"/>
          <p:cNvSpPr>
            <a:spLocks noGrp="1"/>
          </p:cNvSpPr>
          <p:nvPr>
            <p:ph sz="quarter" idx="13"/>
          </p:nvPr>
        </p:nvSpPr>
        <p:spPr>
          <a:xfrm>
            <a:off x="2206625" y="1362974"/>
            <a:ext cx="9251950" cy="284243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NZ" altLang="en-US" dirty="0"/>
              <a:t>Network security is the ability to maintain supply following equipment failures.</a:t>
            </a:r>
          </a:p>
          <a:p>
            <a:pPr marL="401638" lvl="2" indent="-4016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NZ" altLang="en-US" dirty="0"/>
              <a:t>The network has an appropriate topology for the geographic obstacles and distribution of the customers. </a:t>
            </a:r>
          </a:p>
          <a:p>
            <a:pPr marL="401638" lvl="2" indent="-4016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NZ" altLang="en-US" dirty="0"/>
              <a:t>No high risk issues were identified.</a:t>
            </a:r>
          </a:p>
          <a:p>
            <a:pPr marL="342900" indent="-342900" eaLnBrk="1" hangingPunct="1">
              <a:lnSpc>
                <a:spcPct val="150000"/>
              </a:lnSpc>
              <a:buFontTx/>
              <a:buAutoNum type="arabicPeriod" startAt="6"/>
            </a:pPr>
            <a:endParaRPr lang="en-NZ" altLang="en-US" dirty="0"/>
          </a:p>
        </p:txBody>
      </p:sp>
      <p:sp>
        <p:nvSpPr>
          <p:cNvPr id="29700" name="Title 4"/>
          <p:cNvSpPr>
            <a:spLocks noGrp="1"/>
          </p:cNvSpPr>
          <p:nvPr>
            <p:ph type="title"/>
          </p:nvPr>
        </p:nvSpPr>
        <p:spPr>
          <a:xfrm>
            <a:off x="2206625" y="620714"/>
            <a:ext cx="9251950" cy="570942"/>
          </a:xfrm>
        </p:spPr>
        <p:txBody>
          <a:bodyPr/>
          <a:lstStyle/>
          <a:p>
            <a:pPr eaLnBrk="1" hangingPunct="1"/>
            <a:r>
              <a:rPr lang="en-AU" altLang="en-US" dirty="0"/>
              <a:t>Our key findings – Security </a:t>
            </a:r>
          </a:p>
        </p:txBody>
      </p:sp>
    </p:spTree>
    <p:extLst>
      <p:ext uri="{BB962C8B-B14F-4D97-AF65-F5344CB8AC3E}">
        <p14:creationId xmlns:p14="http://schemas.microsoft.com/office/powerpoint/2010/main" val="351866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EFB487-9F29-4622-9C02-69DF6DF38E98}" type="slidenum">
              <a:rPr lang="en-CA" altLang="en-US">
                <a:solidFill>
                  <a:schemeClr val="tx2"/>
                </a:solidFill>
              </a:rPr>
              <a:pPr eaLnBrk="1" hangingPunct="1"/>
              <a:t>11</a:t>
            </a:fld>
            <a:endParaRPr lang="en-CA" altLang="en-US">
              <a:solidFill>
                <a:schemeClr val="tx2"/>
              </a:solidFill>
            </a:endParaRPr>
          </a:p>
        </p:txBody>
      </p:sp>
      <p:sp>
        <p:nvSpPr>
          <p:cNvPr id="29700" name="Title 4"/>
          <p:cNvSpPr>
            <a:spLocks noGrp="1"/>
          </p:cNvSpPr>
          <p:nvPr>
            <p:ph type="title"/>
          </p:nvPr>
        </p:nvSpPr>
        <p:spPr>
          <a:xfrm>
            <a:off x="2206625" y="620714"/>
            <a:ext cx="9251950" cy="570942"/>
          </a:xfrm>
        </p:spPr>
        <p:txBody>
          <a:bodyPr/>
          <a:lstStyle/>
          <a:p>
            <a:pPr eaLnBrk="1" hangingPunct="1"/>
            <a:r>
              <a:rPr lang="en-AU" altLang="en-US" dirty="0"/>
              <a:t>Our key findings – Performance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645" y="3280523"/>
            <a:ext cx="5767910" cy="3467139"/>
          </a:xfrm>
          <a:prstGeom prst="rect">
            <a:avLst/>
          </a:prstGeom>
          <a:noFill/>
        </p:spPr>
      </p:pic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2206625" y="1362974"/>
            <a:ext cx="9251950" cy="1917549"/>
          </a:xfrm>
        </p:spPr>
        <p:txBody>
          <a:bodyPr/>
          <a:lstStyle/>
          <a:p>
            <a:pPr marL="401638" lvl="2" indent="-4016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NZ" altLang="en-US" sz="2000" dirty="0"/>
              <a:t>Network performance, measured as SAIDI and SAIFI, has declined over the past 5 years with a slight improvement recently. </a:t>
            </a:r>
          </a:p>
          <a:p>
            <a:pPr marL="401638" lvl="2" indent="-4016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NZ" altLang="en-US" sz="2000" dirty="0"/>
              <a:t>OH lines, poles and cross arms cause 58% of unplanned outages from deteriorated assets.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EFB487-9F29-4622-9C02-69DF6DF38E98}" type="slidenum">
              <a:rPr lang="en-CA" altLang="en-US">
                <a:solidFill>
                  <a:schemeClr val="tx2"/>
                </a:solidFill>
              </a:rPr>
              <a:pPr eaLnBrk="1" hangingPunct="1"/>
              <a:t>12</a:t>
            </a:fld>
            <a:endParaRPr lang="en-CA" altLang="en-US">
              <a:solidFill>
                <a:schemeClr val="tx2"/>
              </a:solidFill>
            </a:endParaRPr>
          </a:p>
        </p:txBody>
      </p:sp>
      <p:sp>
        <p:nvSpPr>
          <p:cNvPr id="29699" name="Content Placeholder 3"/>
          <p:cNvSpPr>
            <a:spLocks noGrp="1"/>
          </p:cNvSpPr>
          <p:nvPr>
            <p:ph sz="quarter" idx="13"/>
          </p:nvPr>
        </p:nvSpPr>
        <p:spPr>
          <a:xfrm>
            <a:off x="2206625" y="1191655"/>
            <a:ext cx="9251950" cy="509115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300"/>
              </a:spcBef>
            </a:pPr>
            <a:r>
              <a:rPr lang="en-AU" sz="2000" dirty="0"/>
              <a:t>Electricity assets have long lives (40 to 60 years is common). A large portion of the network was established during the 1950s to 1970s. Aurora is now managing assets in their end of life phase.</a:t>
            </a:r>
          </a:p>
          <a:p>
            <a:pPr eaLnBrk="1" hangingPunct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Asset data was found to be adequate for this review, but improvements can be made.</a:t>
            </a:r>
          </a:p>
          <a:p>
            <a:pPr eaLnBrk="1" hangingPunct="1">
              <a:lnSpc>
                <a:spcPct val="150000"/>
              </a:lnSpc>
              <a:spcBef>
                <a:spcPts val="300"/>
              </a:spcBef>
            </a:pPr>
            <a:r>
              <a:rPr lang="en-AU" sz="2000" dirty="0"/>
              <a:t>Overall, we found most assets pose low risk to public safety, reliability or the environment. Exceptions were found within the following fleets:</a:t>
            </a:r>
            <a:endParaRPr lang="en-NZ" altLang="en-US" sz="2000" b="1" dirty="0">
              <a:solidFill>
                <a:srgbClr val="C00000"/>
              </a:solidFill>
            </a:endParaRPr>
          </a:p>
          <a:p>
            <a:pPr marL="401663" lvl="2" indent="-401638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NZ" altLang="en-US" sz="2000" dirty="0"/>
              <a:t>Protection systems</a:t>
            </a:r>
          </a:p>
          <a:p>
            <a:pPr marL="401663" lvl="2" indent="-401638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NZ" altLang="en-US" sz="2000" dirty="0"/>
              <a:t>ZSS circuit breakers </a:t>
            </a:r>
          </a:p>
          <a:p>
            <a:pPr marL="401663" lvl="2" indent="-401638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NZ" altLang="en-US" sz="2000" dirty="0"/>
              <a:t>ZSS transformers</a:t>
            </a:r>
          </a:p>
          <a:p>
            <a:pPr marL="401663" lvl="2" indent="-401638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NZ" altLang="en-US" sz="2000" dirty="0"/>
              <a:t>Support structures (poles, cross-arms)</a:t>
            </a:r>
          </a:p>
          <a:p>
            <a:pPr marL="401663" lvl="2" indent="-401638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NZ" altLang="en-US" sz="2000" dirty="0"/>
              <a:t>Specific distribution switchgear types</a:t>
            </a:r>
          </a:p>
          <a:p>
            <a:pPr marL="342900" indent="-342900" eaLnBrk="1" hangingPunct="1">
              <a:lnSpc>
                <a:spcPct val="150000"/>
              </a:lnSpc>
              <a:buFontTx/>
              <a:buAutoNum type="arabicPeriod" startAt="6"/>
            </a:pPr>
            <a:endParaRPr lang="en-NZ" altLang="en-US" dirty="0"/>
          </a:p>
        </p:txBody>
      </p:sp>
      <p:sp>
        <p:nvSpPr>
          <p:cNvPr id="29700" name="Title 4"/>
          <p:cNvSpPr>
            <a:spLocks noGrp="1"/>
          </p:cNvSpPr>
          <p:nvPr>
            <p:ph type="title"/>
          </p:nvPr>
        </p:nvSpPr>
        <p:spPr>
          <a:xfrm>
            <a:off x="2206625" y="620714"/>
            <a:ext cx="9251950" cy="570942"/>
          </a:xfrm>
        </p:spPr>
        <p:txBody>
          <a:bodyPr/>
          <a:lstStyle/>
          <a:p>
            <a:pPr eaLnBrk="1" hangingPunct="1"/>
            <a:r>
              <a:rPr lang="en-AU" altLang="en-US" dirty="0"/>
              <a:t>Our key findings – Assets</a:t>
            </a:r>
          </a:p>
        </p:txBody>
      </p:sp>
    </p:spTree>
    <p:extLst>
      <p:ext uri="{BB962C8B-B14F-4D97-AF65-F5344CB8AC3E}">
        <p14:creationId xmlns:p14="http://schemas.microsoft.com/office/powerpoint/2010/main" val="272304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Findings by asset class</a:t>
            </a:r>
          </a:p>
        </p:txBody>
      </p:sp>
    </p:spTree>
    <p:extLst>
      <p:ext uri="{BB962C8B-B14F-4D97-AF65-F5344CB8AC3E}">
        <p14:creationId xmlns:p14="http://schemas.microsoft.com/office/powerpoint/2010/main" val="3701033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F0DA3C-F37B-451F-9DF8-D7110324D658}" type="slidenum">
              <a:rPr lang="en-CA" altLang="en-US">
                <a:solidFill>
                  <a:schemeClr val="tx2"/>
                </a:solidFill>
              </a:rPr>
              <a:pPr eaLnBrk="1" hangingPunct="1"/>
              <a:t>14</a:t>
            </a:fld>
            <a:endParaRPr lang="en-CA" altLang="en-US">
              <a:solidFill>
                <a:schemeClr val="tx2"/>
              </a:solidFill>
            </a:endParaRPr>
          </a:p>
        </p:txBody>
      </p:sp>
      <p:sp>
        <p:nvSpPr>
          <p:cNvPr id="31747" name="Content Placeholder 3"/>
          <p:cNvSpPr>
            <a:spLocks noGrp="1"/>
          </p:cNvSpPr>
          <p:nvPr>
            <p:ph sz="quarter" idx="13"/>
          </p:nvPr>
        </p:nvSpPr>
        <p:spPr>
          <a:xfrm>
            <a:off x="2205037" y="3019425"/>
            <a:ext cx="5682919" cy="3381375"/>
          </a:xfrm>
        </p:spPr>
        <p:txBody>
          <a:bodyPr/>
          <a:lstStyle/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A significant proportion of relays are approaching end of life</a:t>
            </a:r>
          </a:p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Approx. 50% of relays pose a risk of not operating as intended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Loss of calibration of settings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Some instances where relays failed to operate (15 HV out of 278)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30% of the CTs at Green Island ZSS failed testing</a:t>
            </a:r>
          </a:p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Red Zone: elevated risk of faults not being isolated, possible: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Damage to equipment 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Live lines on ground</a:t>
            </a:r>
          </a:p>
          <a:p>
            <a:pPr marL="457200" indent="-457200" eaLnBrk="1" hangingPunct="1"/>
            <a:endParaRPr lang="en-AU" altLang="en-US" dirty="0"/>
          </a:p>
        </p:txBody>
      </p:sp>
      <p:sp>
        <p:nvSpPr>
          <p:cNvPr id="31748" name="Title 4"/>
          <p:cNvSpPr>
            <a:spLocks noGrp="1"/>
          </p:cNvSpPr>
          <p:nvPr>
            <p:ph type="title"/>
          </p:nvPr>
        </p:nvSpPr>
        <p:spPr>
          <a:xfrm>
            <a:off x="2206625" y="620713"/>
            <a:ext cx="9251950" cy="1152525"/>
          </a:xfrm>
        </p:spPr>
        <p:txBody>
          <a:bodyPr/>
          <a:lstStyle/>
          <a:p>
            <a:pPr eaLnBrk="1" hangingPunct="1"/>
            <a:r>
              <a:rPr lang="en-AU" altLang="en-US" dirty="0"/>
              <a:t>Protection systems</a:t>
            </a:r>
          </a:p>
        </p:txBody>
      </p:sp>
      <p:sp>
        <p:nvSpPr>
          <p:cNvPr id="31750" name="TextBox 11"/>
          <p:cNvSpPr txBox="1">
            <a:spLocks noChangeArrowheads="1"/>
          </p:cNvSpPr>
          <p:nvPr/>
        </p:nvSpPr>
        <p:spPr bwMode="auto">
          <a:xfrm>
            <a:off x="8361363" y="1497013"/>
            <a:ext cx="1817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dirty="0"/>
              <a:t>563 assets in RED risk zone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14" y="2192198"/>
            <a:ext cx="2567363" cy="20726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280" y="4310742"/>
            <a:ext cx="2443539" cy="2452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646" y="1175426"/>
            <a:ext cx="5591884" cy="177376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7081838" y="1781210"/>
            <a:ext cx="1279525" cy="6981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182" y="58863"/>
            <a:ext cx="4390476" cy="100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037198" y="16703"/>
            <a:ext cx="1066988" cy="1158723"/>
          </a:xfrm>
          <a:prstGeom prst="rect">
            <a:avLst/>
          </a:prstGeom>
          <a:solidFill>
            <a:schemeClr val="bg1">
              <a:lumMod val="50000"/>
              <a:alpha val="32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D3D099-B2A3-45AB-9D14-CB9816A1A7CD}" type="slidenum">
              <a:rPr lang="en-CA" altLang="en-US">
                <a:solidFill>
                  <a:schemeClr val="tx2"/>
                </a:solidFill>
              </a:rPr>
              <a:pPr eaLnBrk="1" hangingPunct="1"/>
              <a:t>15</a:t>
            </a:fld>
            <a:endParaRPr lang="en-CA" altLang="en-US">
              <a:solidFill>
                <a:schemeClr val="tx2"/>
              </a:solidFill>
            </a:endParaRPr>
          </a:p>
        </p:txBody>
      </p:sp>
      <p:sp>
        <p:nvSpPr>
          <p:cNvPr id="32771" name="Content Placeholder 3"/>
          <p:cNvSpPr>
            <a:spLocks noGrp="1"/>
          </p:cNvSpPr>
          <p:nvPr>
            <p:ph sz="quarter" idx="13"/>
          </p:nvPr>
        </p:nvSpPr>
        <p:spPr>
          <a:xfrm>
            <a:off x="2208213" y="3011647"/>
            <a:ext cx="5736715" cy="3650410"/>
          </a:xfrm>
        </p:spPr>
        <p:txBody>
          <a:bodyPr/>
          <a:lstStyle/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148 circuit breakers (36% of the fleet) have elevated risk of failure: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A large proportion of circuit breakers have passed their nominal life (decom of Neville St will remove 34 old CBs)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Certain types have had failures in other electricity businesses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Maintenance of some CBs is not up to date 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Some CBs not fully maintained internally </a:t>
            </a:r>
          </a:p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Oil insulated circuit breakers have an elevated consequence of failure: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Risk of fire propagating through switchboard due to oil insulation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Predominately reliability risk, but a safety risk of work crew present.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lphaLcPeriod"/>
            </a:pPr>
            <a:endParaRPr lang="en-AU" altLang="en-US" sz="1400" dirty="0"/>
          </a:p>
          <a:p>
            <a:pPr marL="457200" indent="-457200" eaLnBrk="1" hangingPunct="1"/>
            <a:endParaRPr lang="en-AU" altLang="en-US" dirty="0"/>
          </a:p>
        </p:txBody>
      </p:sp>
      <p:sp>
        <p:nvSpPr>
          <p:cNvPr id="32772" name="Title 4"/>
          <p:cNvSpPr>
            <a:spLocks noGrp="1"/>
          </p:cNvSpPr>
          <p:nvPr>
            <p:ph type="title"/>
          </p:nvPr>
        </p:nvSpPr>
        <p:spPr>
          <a:xfrm>
            <a:off x="2206625" y="620713"/>
            <a:ext cx="9251950" cy="1152525"/>
          </a:xfrm>
        </p:spPr>
        <p:txBody>
          <a:bodyPr/>
          <a:lstStyle/>
          <a:p>
            <a:pPr eaLnBrk="1" hangingPunct="1"/>
            <a:r>
              <a:rPr lang="en-AU" altLang="en-US" dirty="0"/>
              <a:t>ZSS circuit breakers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8526621" y="1360169"/>
            <a:ext cx="1816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dirty="0"/>
              <a:t>148 assets in RED risk zone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157" y="2934119"/>
            <a:ext cx="1921029" cy="3727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2721" y="2934119"/>
            <a:ext cx="1532634" cy="3748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212" y="1180053"/>
            <a:ext cx="5584983" cy="177157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467758" y="1666082"/>
            <a:ext cx="1058863" cy="2143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182" y="58863"/>
            <a:ext cx="4390476" cy="1000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037198" y="16703"/>
            <a:ext cx="1066988" cy="1158723"/>
          </a:xfrm>
          <a:prstGeom prst="rect">
            <a:avLst/>
          </a:prstGeom>
          <a:solidFill>
            <a:schemeClr val="bg1">
              <a:lumMod val="50000"/>
              <a:alpha val="32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58C89B-F35C-413F-B343-56902A3DE399}" type="slidenum">
              <a:rPr lang="en-CA" altLang="en-US">
                <a:solidFill>
                  <a:schemeClr val="tx2"/>
                </a:solidFill>
              </a:rPr>
              <a:pPr eaLnBrk="1" hangingPunct="1"/>
              <a:t>16</a:t>
            </a:fld>
            <a:endParaRPr lang="en-CA" altLang="en-US">
              <a:solidFill>
                <a:schemeClr val="tx2"/>
              </a:solidFill>
            </a:endParaRPr>
          </a:p>
        </p:txBody>
      </p:sp>
      <p:sp>
        <p:nvSpPr>
          <p:cNvPr id="33795" name="Content Placeholder 3"/>
          <p:cNvSpPr>
            <a:spLocks noGrp="1"/>
          </p:cNvSpPr>
          <p:nvPr>
            <p:ph sz="quarter" idx="13"/>
          </p:nvPr>
        </p:nvSpPr>
        <p:spPr>
          <a:xfrm>
            <a:off x="2206625" y="3019694"/>
            <a:ext cx="5822008" cy="3343801"/>
          </a:xfrm>
        </p:spPr>
        <p:txBody>
          <a:bodyPr/>
          <a:lstStyle/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Risk assessment is driven by reliability, calculated as expected energy at risk. 8 transformers (out of 63) considered to have elevated risk, driven by: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Internal condition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Other components (tap changer)</a:t>
            </a:r>
          </a:p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Two of the transformers with elevated reliability risk (at Neville St) are currently being replaced.</a:t>
            </a:r>
          </a:p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East </a:t>
            </a:r>
            <a:r>
              <a:rPr lang="en-AU" altLang="en-US" sz="1400" dirty="0" err="1"/>
              <a:t>Taieri</a:t>
            </a:r>
            <a:r>
              <a:rPr lang="en-AU" altLang="en-US" sz="1400" dirty="0"/>
              <a:t> had a moderate level of safety risk – located adjacent to a petrol station. All others have a low safety risk.</a:t>
            </a:r>
          </a:p>
          <a:p>
            <a:pPr marL="858838" lvl="2" indent="-457200" eaLnBrk="1" hangingPunct="1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endParaRPr lang="en-NZ" altLang="en-US" sz="1400" dirty="0"/>
          </a:p>
          <a:p>
            <a:pPr eaLnBrk="1" hangingPunct="1"/>
            <a:endParaRPr lang="en-AU" altLang="en-US" dirty="0"/>
          </a:p>
        </p:txBody>
      </p:sp>
      <p:sp>
        <p:nvSpPr>
          <p:cNvPr id="33796" name="Title 4"/>
          <p:cNvSpPr>
            <a:spLocks noGrp="1"/>
          </p:cNvSpPr>
          <p:nvPr>
            <p:ph type="title"/>
          </p:nvPr>
        </p:nvSpPr>
        <p:spPr>
          <a:xfrm>
            <a:off x="2206625" y="620713"/>
            <a:ext cx="9251950" cy="1152525"/>
          </a:xfrm>
        </p:spPr>
        <p:txBody>
          <a:bodyPr/>
          <a:lstStyle/>
          <a:p>
            <a:pPr eaLnBrk="1" hangingPunct="1"/>
            <a:r>
              <a:rPr lang="en-AU" altLang="en-US" dirty="0"/>
              <a:t>ZSS Transformers</a:t>
            </a: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8770938" y="1350963"/>
            <a:ext cx="1816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dirty="0"/>
              <a:t>8 assets in RED risk zone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648" y="3935448"/>
            <a:ext cx="3796395" cy="2428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24" y="1184494"/>
            <a:ext cx="5583814" cy="17712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33797" idx="1"/>
          </p:cNvCxnSpPr>
          <p:nvPr/>
        </p:nvCxnSpPr>
        <p:spPr>
          <a:xfrm flipH="1">
            <a:off x="7033846" y="1674129"/>
            <a:ext cx="1737092" cy="2134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182" y="58863"/>
            <a:ext cx="4390476" cy="100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037198" y="16703"/>
            <a:ext cx="1066988" cy="1158723"/>
          </a:xfrm>
          <a:prstGeom prst="rect">
            <a:avLst/>
          </a:prstGeom>
          <a:solidFill>
            <a:schemeClr val="bg1">
              <a:lumMod val="50000"/>
              <a:alpha val="32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F92457-3678-4284-9C75-7CA0F8205EA5}" type="slidenum">
              <a:rPr lang="en-CA" altLang="en-US">
                <a:solidFill>
                  <a:schemeClr val="tx2"/>
                </a:solidFill>
              </a:rPr>
              <a:pPr eaLnBrk="1" hangingPunct="1"/>
              <a:t>17</a:t>
            </a:fld>
            <a:endParaRPr lang="en-CA" altLang="en-US" dirty="0">
              <a:solidFill>
                <a:schemeClr val="tx2"/>
              </a:solidFill>
            </a:endParaRPr>
          </a:p>
        </p:txBody>
      </p:sp>
      <p:sp>
        <p:nvSpPr>
          <p:cNvPr id="35843" name="Content Placeholder 3"/>
          <p:cNvSpPr>
            <a:spLocks noGrp="1"/>
          </p:cNvSpPr>
          <p:nvPr>
            <p:ph sz="quarter" idx="13"/>
          </p:nvPr>
        </p:nvSpPr>
        <p:spPr>
          <a:xfrm>
            <a:off x="2208213" y="3034749"/>
            <a:ext cx="5588317" cy="3687756"/>
          </a:xfrm>
        </p:spPr>
        <p:txBody>
          <a:bodyPr/>
          <a:lstStyle/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Public safety is the key risk driver for this asset class.</a:t>
            </a:r>
          </a:p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1,264 poles (4% of the Dunedin fleet) in Red risk zone in Dunedin (higher population density) and 104 poles (0.4% of the Central fleet) in Central.</a:t>
            </a:r>
          </a:p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Poles appear to be showing a steady or slightly reducing level of failure – reflective of the recent focus on pole inspections and remediation.</a:t>
            </a:r>
          </a:p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NZ" altLang="en-US" sz="1400" dirty="0"/>
              <a:t>There is an emerging risk with cross arms – </a:t>
            </a:r>
            <a:r>
              <a:rPr lang="en-AU" altLang="en-US" sz="1400" dirty="0"/>
              <a:t>mostly due to increasing asset deterioration and defects.</a:t>
            </a:r>
            <a:endParaRPr lang="en-AU" altLang="en-US" dirty="0"/>
          </a:p>
        </p:txBody>
      </p:sp>
      <p:sp>
        <p:nvSpPr>
          <p:cNvPr id="35844" name="Title 4"/>
          <p:cNvSpPr>
            <a:spLocks noGrp="1"/>
          </p:cNvSpPr>
          <p:nvPr>
            <p:ph type="title"/>
          </p:nvPr>
        </p:nvSpPr>
        <p:spPr>
          <a:xfrm>
            <a:off x="2206625" y="620713"/>
            <a:ext cx="9251950" cy="1152525"/>
          </a:xfrm>
        </p:spPr>
        <p:txBody>
          <a:bodyPr/>
          <a:lstStyle/>
          <a:p>
            <a:pPr eaLnBrk="1" hangingPunct="1"/>
            <a:r>
              <a:rPr lang="en-AU" altLang="en-US" dirty="0"/>
              <a:t>Support structures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8770938" y="1350963"/>
            <a:ext cx="1816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dirty="0"/>
              <a:t>1,368 assets in RED risk zone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156" y="2171149"/>
            <a:ext cx="1770575" cy="45513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25" y="1175425"/>
            <a:ext cx="5583815" cy="177120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>
            <a:off x="6594258" y="1674129"/>
            <a:ext cx="2176680" cy="2237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182" y="58863"/>
            <a:ext cx="4390476" cy="100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200985" y="16703"/>
            <a:ext cx="1066988" cy="1158723"/>
          </a:xfrm>
          <a:prstGeom prst="rect">
            <a:avLst/>
          </a:prstGeom>
          <a:solidFill>
            <a:schemeClr val="bg1">
              <a:lumMod val="50000"/>
              <a:alpha val="32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E3772D-A5F7-4B43-B714-48C086105CC2}" type="slidenum">
              <a:rPr lang="en-CA" altLang="en-US">
                <a:solidFill>
                  <a:schemeClr val="tx2"/>
                </a:solidFill>
              </a:rPr>
              <a:pPr eaLnBrk="1" hangingPunct="1"/>
              <a:t>18</a:t>
            </a:fld>
            <a:endParaRPr lang="en-CA" altLang="en-US">
              <a:solidFill>
                <a:schemeClr val="tx2"/>
              </a:solidFill>
            </a:endParaRPr>
          </a:p>
        </p:txBody>
      </p:sp>
      <p:sp>
        <p:nvSpPr>
          <p:cNvPr id="36867" name="Content Placeholder 3"/>
          <p:cNvSpPr>
            <a:spLocks noGrp="1"/>
          </p:cNvSpPr>
          <p:nvPr>
            <p:ph sz="quarter" idx="13"/>
          </p:nvPr>
        </p:nvSpPr>
        <p:spPr>
          <a:xfrm>
            <a:off x="2206625" y="2972022"/>
            <a:ext cx="5815157" cy="3557365"/>
          </a:xfrm>
        </p:spPr>
        <p:txBody>
          <a:bodyPr/>
          <a:lstStyle/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9 distribution switches (0.1% of the fleet) have an elevated risk with respect to safety. The majority of distribution switchgear has low to moderate safety risk. </a:t>
            </a:r>
          </a:p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The Long and Crawford (L&amp;C) type of switchgear has resulted in recent failures in New Zealand and Australia and has a number of industry safety advice notices and an Order from </a:t>
            </a:r>
            <a:r>
              <a:rPr lang="en-AU" altLang="en-US" sz="1400" dirty="0" err="1"/>
              <a:t>EnergySafety</a:t>
            </a:r>
            <a:r>
              <a:rPr lang="en-AU" altLang="en-US" sz="1400" dirty="0"/>
              <a:t> (Western Australia) against it. </a:t>
            </a:r>
          </a:p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Minor consequence score due to most of the L&amp;C switchgear type being housed within a shelter and therefore reducing impact on public. </a:t>
            </a:r>
          </a:p>
          <a:p>
            <a:pPr marL="858838" lvl="2" indent="-457200" eaLnBrk="1" hangingPunct="1">
              <a:lnSpc>
                <a:spcPct val="150000"/>
              </a:lnSpc>
              <a:buFont typeface="Arial" panose="020B0604020202020204" pitchFamily="34" charset="0"/>
              <a:buAutoNum type="alphaLcPeriod"/>
            </a:pPr>
            <a:endParaRPr lang="en-AU" altLang="en-US" sz="1400" dirty="0"/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endParaRPr lang="en-AU" altLang="en-US" sz="1400" dirty="0"/>
          </a:p>
          <a:p>
            <a:pPr marL="457200" indent="-457200" eaLnBrk="1" hangingPunct="1"/>
            <a:endParaRPr lang="en-AU" altLang="en-US" dirty="0"/>
          </a:p>
        </p:txBody>
      </p:sp>
      <p:sp>
        <p:nvSpPr>
          <p:cNvPr id="36868" name="Title 4"/>
          <p:cNvSpPr>
            <a:spLocks noGrp="1"/>
          </p:cNvSpPr>
          <p:nvPr>
            <p:ph type="title"/>
          </p:nvPr>
        </p:nvSpPr>
        <p:spPr>
          <a:xfrm>
            <a:off x="2206625" y="620713"/>
            <a:ext cx="9583738" cy="1152525"/>
          </a:xfrm>
        </p:spPr>
        <p:txBody>
          <a:bodyPr/>
          <a:lstStyle/>
          <a:p>
            <a:pPr eaLnBrk="1" hangingPunct="1"/>
            <a:r>
              <a:rPr lang="en-AU" altLang="en-US" dirty="0"/>
              <a:t>Distribution switchgear</a:t>
            </a: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8770938" y="1350963"/>
            <a:ext cx="1816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dirty="0"/>
              <a:t>9 assets in RED risk zone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534" y="1183120"/>
            <a:ext cx="5589905" cy="1773132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36869" idx="1"/>
          </p:cNvCxnSpPr>
          <p:nvPr/>
        </p:nvCxnSpPr>
        <p:spPr>
          <a:xfrm flipH="1">
            <a:off x="6428509" y="1674019"/>
            <a:ext cx="2342429" cy="32305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182" y="58863"/>
            <a:ext cx="4390476" cy="100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200985" y="16703"/>
            <a:ext cx="1066988" cy="1158723"/>
          </a:xfrm>
          <a:prstGeom prst="rect">
            <a:avLst/>
          </a:prstGeom>
          <a:solidFill>
            <a:schemeClr val="bg1">
              <a:lumMod val="50000"/>
              <a:alpha val="32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721D75-6359-49B7-A880-B8D392E8F998}" type="slidenum">
              <a:rPr lang="en-CA" altLang="en-US">
                <a:solidFill>
                  <a:schemeClr val="tx2"/>
                </a:solidFill>
              </a:rPr>
              <a:pPr eaLnBrk="1" hangingPunct="1"/>
              <a:t>19</a:t>
            </a:fld>
            <a:endParaRPr lang="en-CA" altLang="en-US">
              <a:solidFill>
                <a:schemeClr val="tx2"/>
              </a:solidFill>
            </a:endParaRPr>
          </a:p>
        </p:txBody>
      </p:sp>
      <p:sp>
        <p:nvSpPr>
          <p:cNvPr id="37891" name="Content Placeholder 3"/>
          <p:cNvSpPr>
            <a:spLocks noGrp="1"/>
          </p:cNvSpPr>
          <p:nvPr>
            <p:ph sz="quarter" idx="13"/>
          </p:nvPr>
        </p:nvSpPr>
        <p:spPr>
          <a:xfrm>
            <a:off x="2206624" y="1323975"/>
            <a:ext cx="9564461" cy="5367111"/>
          </a:xfrm>
        </p:spPr>
        <p:txBody>
          <a:bodyPr/>
          <a:lstStyle/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500" dirty="0"/>
              <a:t>Sub transmission cables: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500" dirty="0"/>
              <a:t>Oil and gas leaks evident and failed tests.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500" dirty="0"/>
              <a:t>Due to redundancy currently not a big risk to network reliability, but expected to increase over time as all the cable is the same age and likely to have similar rates of deterioration.</a:t>
            </a:r>
          </a:p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500" dirty="0"/>
              <a:t>Sub transmission lines: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500" dirty="0"/>
              <a:t>Marginally insufficient clearance between 66kV and 11kV circuits (1.8m compared to 2m in code) on the UC66-1 and UC66-2 lines (Cromwell to Wanaka). Construction issues have resulted in post insulators on a lean. </a:t>
            </a:r>
          </a:p>
          <a:p>
            <a:pPr marL="401663" lvl="2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500" dirty="0"/>
              <a:t>Zone substations: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500" dirty="0"/>
              <a:t>Alexandra 33 kV bus non compliance clearances to ground (can touch live bus from ground level). Field crew risk only.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500" dirty="0"/>
              <a:t>Contractors not following latest Aurora inspection procedures (observation from Green Island, Alexandra ZSS visits).</a:t>
            </a:r>
          </a:p>
          <a:p>
            <a:pPr marL="804863" lvl="3" indent="-401638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500" dirty="0"/>
              <a:t>Fire detection does not cover all rooms within substation buildings.</a:t>
            </a:r>
          </a:p>
          <a:p>
            <a:pPr marL="457200" indent="-457200" eaLnBrk="1" hangingPunct="1">
              <a:lnSpc>
                <a:spcPct val="150000"/>
              </a:lnSpc>
            </a:pPr>
            <a:endParaRPr lang="en-AU" altLang="en-US" sz="1400" dirty="0"/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endParaRPr lang="en-AU" altLang="en-US" sz="1400" dirty="0"/>
          </a:p>
          <a:p>
            <a:pPr marL="457200" indent="-457200" eaLnBrk="1" hangingPunct="1"/>
            <a:endParaRPr lang="en-AU" altLang="en-US" dirty="0"/>
          </a:p>
        </p:txBody>
      </p:sp>
      <p:sp>
        <p:nvSpPr>
          <p:cNvPr id="37892" name="Title 4"/>
          <p:cNvSpPr>
            <a:spLocks noGrp="1"/>
          </p:cNvSpPr>
          <p:nvPr>
            <p:ph type="title"/>
          </p:nvPr>
        </p:nvSpPr>
        <p:spPr>
          <a:xfrm>
            <a:off x="2206625" y="620713"/>
            <a:ext cx="9251950" cy="1152525"/>
          </a:xfrm>
        </p:spPr>
        <p:txBody>
          <a:bodyPr/>
          <a:lstStyle/>
          <a:p>
            <a:pPr eaLnBrk="1" hangingPunct="1"/>
            <a:r>
              <a:rPr lang="en-AU" altLang="en-US" dirty="0"/>
              <a:t>Key assets with Minor risks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182" y="58863"/>
            <a:ext cx="4390476" cy="100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93182" y="16703"/>
            <a:ext cx="1174929" cy="1158723"/>
          </a:xfrm>
          <a:prstGeom prst="rect">
            <a:avLst/>
          </a:prstGeom>
          <a:solidFill>
            <a:schemeClr val="bg1">
              <a:lumMod val="50000"/>
              <a:alpha val="32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5CEDED-781C-487C-9036-6681557AA30A}" type="slidenum">
              <a:rPr lang="en-CA" altLang="en-US" sz="1400">
                <a:solidFill>
                  <a:schemeClr val="tx2"/>
                </a:solidFill>
              </a:rPr>
              <a:pPr eaLnBrk="1" hangingPunct="1"/>
              <a:t>2</a:t>
            </a:fld>
            <a:endParaRPr lang="en-CA" altLang="en-US" sz="1400">
              <a:solidFill>
                <a:schemeClr val="tx2"/>
              </a:solidFill>
            </a:endParaRPr>
          </a:p>
        </p:txBody>
      </p:sp>
      <p:sp>
        <p:nvSpPr>
          <p:cNvPr id="20483" name="Content Placeholder 3"/>
          <p:cNvSpPr>
            <a:spLocks noGrp="1"/>
          </p:cNvSpPr>
          <p:nvPr>
            <p:ph sz="quarter" idx="13"/>
          </p:nvPr>
        </p:nvSpPr>
        <p:spPr>
          <a:xfrm>
            <a:off x="2208213" y="1287462"/>
            <a:ext cx="9251950" cy="4892273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Tx/>
              <a:buAutoNum type="arabicPeriod"/>
            </a:pPr>
            <a:r>
              <a:rPr lang="en-NZ" altLang="en-US" sz="1400" dirty="0"/>
              <a:t>Terms of reference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Tx/>
              <a:buAutoNum type="arabicPeriod"/>
            </a:pPr>
            <a:r>
              <a:rPr lang="en-NZ" altLang="en-US" sz="1400" dirty="0"/>
              <a:t>Limitations of the review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Tx/>
              <a:buAutoNum type="arabicPeriod"/>
            </a:pPr>
            <a:r>
              <a:rPr lang="en-NZ" altLang="en-US" sz="1400" dirty="0"/>
              <a:t>Our approach to undertaking the review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Tx/>
              <a:buAutoNum type="arabicPeriod"/>
            </a:pPr>
            <a:r>
              <a:rPr lang="en-NZ" altLang="en-US" sz="1400" dirty="0"/>
              <a:t>Overview of Aurora’s network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Tx/>
              <a:buAutoNum type="arabicPeriod"/>
            </a:pPr>
            <a:r>
              <a:rPr lang="en-NZ" altLang="en-US" sz="1400" dirty="0"/>
              <a:t>Approach to calculating risk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Tx/>
              <a:buAutoNum type="arabicPeriod"/>
            </a:pPr>
            <a:r>
              <a:rPr lang="en-AU" altLang="en-US" sz="1400" dirty="0"/>
              <a:t>High level view:</a:t>
            </a:r>
          </a:p>
          <a:p>
            <a:pPr marL="858838" lvl="2" indent="-457200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Safety</a:t>
            </a:r>
          </a:p>
          <a:p>
            <a:pPr marL="858838" lvl="2" indent="-457200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Resilience</a:t>
            </a:r>
          </a:p>
          <a:p>
            <a:pPr marL="858838" lvl="2" indent="-457200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Security</a:t>
            </a:r>
          </a:p>
          <a:p>
            <a:pPr marL="858838" lvl="2" indent="-457200" eaLnBrk="1" hangingPunct="1">
              <a:lnSpc>
                <a:spcPct val="150000"/>
              </a:lnSpc>
              <a:spcBef>
                <a:spcPts val="600"/>
              </a:spcBef>
            </a:pPr>
            <a:r>
              <a:rPr lang="en-AU" altLang="en-US" sz="1400" dirty="0"/>
              <a:t>Performance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Tx/>
              <a:buAutoNum type="arabicPeriod"/>
            </a:pPr>
            <a:r>
              <a:rPr lang="en-NZ" altLang="en-US" sz="1400" dirty="0"/>
              <a:t>Key risks by asset class</a:t>
            </a:r>
            <a:endParaRPr lang="en-AU" altLang="en-US" dirty="0"/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Tx/>
              <a:buAutoNum type="arabicPeriod"/>
            </a:pPr>
            <a:r>
              <a:rPr lang="en-AU" altLang="en-US" sz="1400" dirty="0"/>
              <a:t>Q &amp; A</a:t>
            </a:r>
            <a:endParaRPr lang="en-NZ" altLang="en-US" sz="1400" dirty="0"/>
          </a:p>
        </p:txBody>
      </p:sp>
      <p:sp>
        <p:nvSpPr>
          <p:cNvPr id="20484" name="Title 4"/>
          <p:cNvSpPr>
            <a:spLocks noGrp="1"/>
          </p:cNvSpPr>
          <p:nvPr>
            <p:ph type="title"/>
          </p:nvPr>
        </p:nvSpPr>
        <p:spPr>
          <a:xfrm>
            <a:off x="2206625" y="620713"/>
            <a:ext cx="9251950" cy="1152525"/>
          </a:xfrm>
        </p:spPr>
        <p:txBody>
          <a:bodyPr/>
          <a:lstStyle/>
          <a:p>
            <a:pPr eaLnBrk="1" hangingPunct="1"/>
            <a:r>
              <a:rPr lang="en-AU" altLang="en-US"/>
              <a:t>Agenda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721D75-6359-49B7-A880-B8D392E8F998}" type="slidenum">
              <a:rPr lang="en-CA" altLang="en-US">
                <a:solidFill>
                  <a:schemeClr val="tx2"/>
                </a:solidFill>
              </a:rPr>
              <a:pPr eaLnBrk="1" hangingPunct="1"/>
              <a:t>20</a:t>
            </a:fld>
            <a:endParaRPr lang="en-CA" altLang="en-US">
              <a:solidFill>
                <a:schemeClr val="tx2"/>
              </a:solidFill>
            </a:endParaRPr>
          </a:p>
        </p:txBody>
      </p:sp>
      <p:sp>
        <p:nvSpPr>
          <p:cNvPr id="37892" name="Title 4"/>
          <p:cNvSpPr>
            <a:spLocks noGrp="1"/>
          </p:cNvSpPr>
          <p:nvPr>
            <p:ph type="title"/>
          </p:nvPr>
        </p:nvSpPr>
        <p:spPr>
          <a:xfrm>
            <a:off x="2206625" y="620713"/>
            <a:ext cx="9251950" cy="1152525"/>
          </a:xfrm>
        </p:spPr>
        <p:txBody>
          <a:bodyPr/>
          <a:lstStyle/>
          <a:p>
            <a:pPr eaLnBrk="1" hangingPunct="1"/>
            <a:r>
              <a:rPr lang="en-AU" altLang="en-US" dirty="0"/>
              <a:t>Overall summary of risks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182" y="58863"/>
            <a:ext cx="4390476" cy="100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93182" y="16703"/>
            <a:ext cx="3567545" cy="1158723"/>
          </a:xfrm>
          <a:prstGeom prst="rect">
            <a:avLst/>
          </a:prstGeom>
          <a:solidFill>
            <a:schemeClr val="bg1">
              <a:lumMod val="50000"/>
              <a:alpha val="32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0" y="1497003"/>
            <a:ext cx="9064547" cy="437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81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xtLst/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End</a:t>
            </a:r>
            <a:endParaRPr lang="en-AU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>
                <a:solidFill>
                  <a:schemeClr val="tx2"/>
                </a:solidFill>
              </a:rPr>
              <a:t>At a glance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DBD60F-3A4C-4CDA-984D-C539350434C9}" type="slidenum">
              <a:rPr lang="en-CA" altLang="en-US">
                <a:solidFill>
                  <a:schemeClr val="tx2"/>
                </a:solidFill>
              </a:rPr>
              <a:pPr eaLnBrk="1" hangingPunct="1"/>
              <a:t>3</a:t>
            </a:fld>
            <a:endParaRPr lang="en-CA" altLang="en-US">
              <a:solidFill>
                <a:schemeClr val="tx2"/>
              </a:solidFill>
            </a:endParaRPr>
          </a:p>
        </p:txBody>
      </p:sp>
      <p:sp>
        <p:nvSpPr>
          <p:cNvPr id="21508" name="Content Placeholder 3"/>
          <p:cNvSpPr>
            <a:spLocks noGrp="1"/>
          </p:cNvSpPr>
          <p:nvPr>
            <p:ph sz="quarter" idx="13"/>
          </p:nvPr>
        </p:nvSpPr>
        <p:spPr>
          <a:xfrm>
            <a:off x="2208213" y="1403350"/>
            <a:ext cx="9251950" cy="4356100"/>
          </a:xfrm>
        </p:spPr>
        <p:txBody>
          <a:bodyPr/>
          <a:lstStyle/>
          <a:p>
            <a:pPr marL="401638" lvl="2" indent="-401638" eaLnBrk="1" hangingPunct="1">
              <a:lnSpc>
                <a:spcPct val="150000"/>
              </a:lnSpc>
              <a:defRPr/>
            </a:pPr>
            <a:r>
              <a:rPr lang="en-NZ" altLang="en-US" sz="1800" dirty="0"/>
              <a:t>WSP has been engaged to determine the current state and condition of the Aurora electricity distribution network in Dunedin and Central Otago.</a:t>
            </a:r>
          </a:p>
          <a:p>
            <a:pPr marL="401638" lvl="2" indent="-401638" eaLnBrk="1" hangingPunct="1">
              <a:lnSpc>
                <a:spcPct val="150000"/>
              </a:lnSpc>
              <a:defRPr/>
            </a:pPr>
            <a:r>
              <a:rPr lang="en-NZ" altLang="en-US" sz="1800" dirty="0"/>
              <a:t>Independent review in tri-partite agreement with Aurora and the Commerce Commission.</a:t>
            </a:r>
          </a:p>
          <a:p>
            <a:pPr marL="401638" lvl="2" indent="-401638" eaLnBrk="1" hangingPunct="1">
              <a:lnSpc>
                <a:spcPct val="150000"/>
              </a:lnSpc>
              <a:defRPr/>
            </a:pPr>
            <a:r>
              <a:rPr lang="en-NZ" altLang="en-US" sz="1800" dirty="0"/>
              <a:t>Key driver – need for the network to provide acceptable performance with respect to public safety, reliability, resilience, environmental risk and post-fault restoration times.</a:t>
            </a:r>
          </a:p>
          <a:p>
            <a:pPr marL="401638" lvl="2" indent="-401638" eaLnBrk="1" hangingPunct="1">
              <a:lnSpc>
                <a:spcPct val="150000"/>
              </a:lnSpc>
              <a:defRPr/>
            </a:pPr>
            <a:r>
              <a:rPr lang="en-NZ" altLang="en-US" sz="1800" dirty="0"/>
              <a:t>The full terms of reference can be found on Aurora’s website: </a:t>
            </a:r>
          </a:p>
          <a:p>
            <a:pPr marL="0" lvl="2" indent="0" eaLnBrk="1" hangingPunct="1">
              <a:lnSpc>
                <a:spcPct val="150000"/>
              </a:lnSpc>
              <a:buNone/>
              <a:defRPr/>
            </a:pPr>
            <a:endParaRPr lang="en-NZ" altLang="en-US" sz="1800" dirty="0"/>
          </a:p>
          <a:p>
            <a:pPr eaLnBrk="1" hangingPunct="1"/>
            <a:r>
              <a:rPr lang="en-NZ" altLang="en-US" dirty="0"/>
              <a:t> </a:t>
            </a:r>
            <a:r>
              <a:rPr lang="en-NZ" altLang="en-US" dirty="0">
                <a:hlinkClick r:id="rId2"/>
              </a:rPr>
              <a:t>http://www.auroraenergy.co.nz/about/independent-review/</a:t>
            </a:r>
            <a:endParaRPr lang="en-NZ" altLang="en-US" dirty="0"/>
          </a:p>
          <a:p>
            <a:pPr eaLnBrk="1" hangingPunct="1"/>
            <a:endParaRPr lang="en-NZ" altLang="en-US" dirty="0"/>
          </a:p>
        </p:txBody>
      </p:sp>
      <p:sp>
        <p:nvSpPr>
          <p:cNvPr id="21509" name="Title 4"/>
          <p:cNvSpPr>
            <a:spLocks noGrp="1"/>
          </p:cNvSpPr>
          <p:nvPr>
            <p:ph type="title"/>
          </p:nvPr>
        </p:nvSpPr>
        <p:spPr>
          <a:xfrm>
            <a:off x="2206625" y="620713"/>
            <a:ext cx="9251950" cy="782637"/>
          </a:xfrm>
        </p:spPr>
        <p:txBody>
          <a:bodyPr/>
          <a:lstStyle/>
          <a:p>
            <a:pPr eaLnBrk="1" hangingPunct="1"/>
            <a:r>
              <a:rPr lang="en-NZ" altLang="en-US" dirty="0"/>
              <a:t>Terms of Reference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64FFB6-FC4C-4679-9C34-AF0C762C6D31}" type="slidenum">
              <a:rPr lang="en-CA" altLang="en-US">
                <a:solidFill>
                  <a:schemeClr val="tx2"/>
                </a:solidFill>
              </a:rPr>
              <a:pPr eaLnBrk="1" hangingPunct="1"/>
              <a:t>4</a:t>
            </a:fld>
            <a:endParaRPr lang="en-CA" altLang="en-US">
              <a:solidFill>
                <a:schemeClr val="tx2"/>
              </a:solidFill>
            </a:endParaRPr>
          </a:p>
        </p:txBody>
      </p:sp>
      <p:sp>
        <p:nvSpPr>
          <p:cNvPr id="23555" name="Content Placeholder 3"/>
          <p:cNvSpPr>
            <a:spLocks noGrp="1"/>
          </p:cNvSpPr>
          <p:nvPr>
            <p:ph sz="quarter" idx="13"/>
          </p:nvPr>
        </p:nvSpPr>
        <p:spPr>
          <a:xfrm>
            <a:off x="2206625" y="1212850"/>
            <a:ext cx="9251950" cy="4829175"/>
          </a:xfrm>
        </p:spPr>
        <p:txBody>
          <a:bodyPr/>
          <a:lstStyle/>
          <a:p>
            <a:pPr marL="401638" lvl="2" indent="-401638" eaLnBrk="1" hangingPunct="1">
              <a:lnSpc>
                <a:spcPct val="150000"/>
              </a:lnSpc>
              <a:defRPr/>
            </a:pPr>
            <a:r>
              <a:rPr lang="en-AU" altLang="en-US" sz="1800" dirty="0"/>
              <a:t>Outcome of the review: </a:t>
            </a:r>
          </a:p>
          <a:p>
            <a:pPr marL="804838" lvl="3" indent="-401638" eaLnBrk="1" hangingPunct="1">
              <a:lnSpc>
                <a:spcPct val="150000"/>
              </a:lnSpc>
              <a:defRPr/>
            </a:pPr>
            <a:r>
              <a:rPr lang="en-AU" altLang="en-US" sz="1800" dirty="0"/>
              <a:t>risk assessment of the current state of the network assets.</a:t>
            </a:r>
          </a:p>
          <a:p>
            <a:pPr marL="804838" lvl="3" indent="-401638" eaLnBrk="1" hangingPunct="1">
              <a:lnSpc>
                <a:spcPct val="150000"/>
              </a:lnSpc>
              <a:defRPr/>
            </a:pPr>
            <a:r>
              <a:rPr lang="en-AU" altLang="en-US" sz="1800" dirty="0"/>
              <a:t>prioritised list of key risks.</a:t>
            </a:r>
          </a:p>
          <a:p>
            <a:pPr marL="401638" lvl="2" indent="-401638" eaLnBrk="1" hangingPunct="1">
              <a:lnSpc>
                <a:spcPct val="150000"/>
              </a:lnSpc>
              <a:defRPr/>
            </a:pPr>
            <a:r>
              <a:rPr lang="en-AU" altLang="en-US" sz="1800" dirty="0"/>
              <a:t>The review only considers the current condition and risk of the network.</a:t>
            </a:r>
          </a:p>
          <a:p>
            <a:pPr marL="401638" lvl="2" indent="-401638" eaLnBrk="1" hangingPunct="1">
              <a:lnSpc>
                <a:spcPct val="150000"/>
              </a:lnSpc>
              <a:defRPr/>
            </a:pPr>
            <a:r>
              <a:rPr lang="en-AU" altLang="en-US" sz="1800" dirty="0"/>
              <a:t>The scope does not include recommendations for mitigation of risks.</a:t>
            </a:r>
          </a:p>
          <a:p>
            <a:pPr marL="401638" lvl="2" indent="-401638" eaLnBrk="1" hangingPunct="1">
              <a:lnSpc>
                <a:spcPct val="150000"/>
              </a:lnSpc>
              <a:defRPr/>
            </a:pPr>
            <a:r>
              <a:rPr lang="en-AU" altLang="en-US" sz="1800" dirty="0"/>
              <a:t>The assessment is based on data held by Aurora, data gathered by WSP using a sampling approach and site inspection to validate existing data.</a:t>
            </a:r>
          </a:p>
          <a:p>
            <a:pPr marL="401638" lvl="2" indent="-401638" eaLnBrk="1" hangingPunct="1">
              <a:lnSpc>
                <a:spcPct val="150000"/>
              </a:lnSpc>
              <a:defRPr/>
            </a:pPr>
            <a:r>
              <a:rPr lang="en-AU" altLang="en-US" sz="1800" dirty="0"/>
              <a:t>There has been no benchmarking against other electricity distribution businesses.</a:t>
            </a:r>
          </a:p>
          <a:p>
            <a:pPr marL="457200" indent="-457200" eaLnBrk="1" hangingPunct="1"/>
            <a:endParaRPr lang="en-AU" altLang="en-US" dirty="0"/>
          </a:p>
        </p:txBody>
      </p:sp>
      <p:sp>
        <p:nvSpPr>
          <p:cNvPr id="23556" name="Title 4"/>
          <p:cNvSpPr>
            <a:spLocks noGrp="1"/>
          </p:cNvSpPr>
          <p:nvPr>
            <p:ph type="title"/>
          </p:nvPr>
        </p:nvSpPr>
        <p:spPr>
          <a:xfrm>
            <a:off x="2206625" y="620713"/>
            <a:ext cx="9251950" cy="592137"/>
          </a:xfrm>
        </p:spPr>
        <p:txBody>
          <a:bodyPr/>
          <a:lstStyle/>
          <a:p>
            <a:pPr eaLnBrk="1" hangingPunct="1"/>
            <a:r>
              <a:rPr lang="en-NZ" altLang="en-US" dirty="0"/>
              <a:t>Terms of Reference (cont.)</a:t>
            </a:r>
            <a:endParaRPr lang="en-AU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>
                <a:solidFill>
                  <a:schemeClr val="tx2"/>
                </a:solidFill>
              </a:rPr>
              <a:t>At a glance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EE89BD-CFB9-4704-BE44-04EE0617A883}" type="slidenum">
              <a:rPr lang="en-CA" altLang="en-US">
                <a:solidFill>
                  <a:schemeClr val="tx2"/>
                </a:solidFill>
              </a:rPr>
              <a:pPr eaLnBrk="1" hangingPunct="1"/>
              <a:t>5</a:t>
            </a:fld>
            <a:endParaRPr lang="en-CA" altLang="en-US">
              <a:solidFill>
                <a:schemeClr val="tx2"/>
              </a:solidFill>
            </a:endParaRPr>
          </a:p>
        </p:txBody>
      </p:sp>
      <p:sp>
        <p:nvSpPr>
          <p:cNvPr id="22533" name="Title 4"/>
          <p:cNvSpPr>
            <a:spLocks noGrp="1"/>
          </p:cNvSpPr>
          <p:nvPr>
            <p:ph type="title"/>
          </p:nvPr>
        </p:nvSpPr>
        <p:spPr>
          <a:xfrm>
            <a:off x="2206625" y="620713"/>
            <a:ext cx="9251950" cy="641085"/>
          </a:xfrm>
        </p:spPr>
        <p:txBody>
          <a:bodyPr/>
          <a:lstStyle/>
          <a:p>
            <a:pPr eaLnBrk="1" hangingPunct="1"/>
            <a:r>
              <a:rPr lang="en-NZ" altLang="en-US"/>
              <a:t>Aurora’s electricity distribution networks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770" y="1519147"/>
            <a:ext cx="3190875" cy="31813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549839" y="4290103"/>
            <a:ext cx="1753797" cy="930055"/>
          </a:xfrm>
        </p:spPr>
        <p:txBody>
          <a:bodyPr/>
          <a:lstStyle/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AU" sz="1600" dirty="0"/>
              <a:t>Poles and cross arms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AU" sz="1600" dirty="0"/>
              <a:t>OH Lines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AU" sz="1600" dirty="0"/>
              <a:t>UG Cables</a:t>
            </a:r>
          </a:p>
          <a:p>
            <a:endParaRPr lang="en-AU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7151297" y="4287227"/>
            <a:ext cx="1846053" cy="123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032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064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2096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AU" sz="1600" dirty="0"/>
              <a:t>Transformers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AU" sz="1600" dirty="0"/>
              <a:t>Circuit breakers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AU" sz="1600" dirty="0"/>
              <a:t>Protection systems</a:t>
            </a:r>
          </a:p>
          <a:p>
            <a:endParaRPr lang="en-AU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8905095" y="4284352"/>
            <a:ext cx="1846053" cy="214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032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064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2096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AU" sz="1600" dirty="0"/>
              <a:t>Poles and cross arms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AU" sz="1600" dirty="0"/>
              <a:t>OH Lines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AU" sz="1600" dirty="0"/>
              <a:t>UG Cables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AU" sz="1600" dirty="0"/>
              <a:t>Transformers</a:t>
            </a:r>
          </a:p>
          <a:p>
            <a:pPr marL="180975" lvl="2" indent="-180975">
              <a:buFont typeface="Arial" panose="020B0604020202020204" pitchFamily="34" charset="0"/>
              <a:buChar char="•"/>
            </a:pPr>
            <a:r>
              <a:rPr lang="en-AU" sz="1600" dirty="0"/>
              <a:t>Switches</a:t>
            </a:r>
          </a:p>
          <a:p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453590" y="1621593"/>
            <a:ext cx="3321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Aurora’s assets included in the review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 bwMode="auto">
          <a:xfrm>
            <a:off x="1949749" y="5133903"/>
            <a:ext cx="3600090" cy="150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032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064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2096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AU" sz="1600" dirty="0"/>
              <a:t>Dunedin: predominantly urban, higher population density</a:t>
            </a:r>
          </a:p>
          <a:p>
            <a:pPr marL="0" lvl="2" indent="0">
              <a:buNone/>
            </a:pPr>
            <a:r>
              <a:rPr lang="en-AU" sz="1600" dirty="0"/>
              <a:t>Central: predominantly rural, lower population density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645" y="2212821"/>
            <a:ext cx="6879438" cy="18674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47855" y="1962248"/>
            <a:ext cx="5107359" cy="211804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>
                <a:solidFill>
                  <a:schemeClr val="tx2"/>
                </a:solidFill>
              </a:rPr>
              <a:t>At a glance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8802CB-D306-4CA2-9D0A-B84DE4399105}" type="slidenum">
              <a:rPr lang="en-CA" altLang="en-US">
                <a:solidFill>
                  <a:schemeClr val="tx2"/>
                </a:solidFill>
              </a:rPr>
              <a:pPr eaLnBrk="1" hangingPunct="1"/>
              <a:t>6</a:t>
            </a:fld>
            <a:endParaRPr lang="en-CA" altLang="en-US">
              <a:solidFill>
                <a:schemeClr val="tx2"/>
              </a:solidFill>
            </a:endParaRPr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3"/>
          </p:nvPr>
        </p:nvSpPr>
        <p:spPr>
          <a:xfrm>
            <a:off x="2208213" y="1450494"/>
            <a:ext cx="9706696" cy="701869"/>
          </a:xfrm>
        </p:spPr>
        <p:txBody>
          <a:bodyPr/>
          <a:lstStyle/>
          <a:p>
            <a:pPr marL="0" lvl="2" indent="0" eaLnBrk="1" hangingPunct="1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NZ" altLang="en-US" sz="2000" b="1" dirty="0"/>
              <a:t>Quantified Risk = Prob. of failure x Prob. of failure mode x Consequence of failure</a:t>
            </a:r>
          </a:p>
        </p:txBody>
      </p:sp>
      <p:sp>
        <p:nvSpPr>
          <p:cNvPr id="26629" name="Title 4"/>
          <p:cNvSpPr>
            <a:spLocks noGrp="1"/>
          </p:cNvSpPr>
          <p:nvPr>
            <p:ph type="title"/>
          </p:nvPr>
        </p:nvSpPr>
        <p:spPr>
          <a:xfrm>
            <a:off x="2206625" y="620714"/>
            <a:ext cx="9251950" cy="604238"/>
          </a:xfrm>
        </p:spPr>
        <p:txBody>
          <a:bodyPr/>
          <a:lstStyle/>
          <a:p>
            <a:pPr eaLnBrk="1" hangingPunct="1"/>
            <a:r>
              <a:rPr lang="en-NZ" altLang="en-US" dirty="0"/>
              <a:t>WSP’s approach to calculating risk – two approaches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00" y="12700"/>
            <a:ext cx="12700" cy="127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12700" y="12700"/>
            <a:ext cx="12700" cy="127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2700" y="12700"/>
            <a:ext cx="12700" cy="127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AU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2208213" y="3140850"/>
            <a:ext cx="9074164" cy="316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032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064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2096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lvl="2" indent="-401638"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en-AU" altLang="en-US" sz="2000" dirty="0"/>
              <a:t>Context: electricity networks inherently have an element of risk.</a:t>
            </a:r>
          </a:p>
          <a:p>
            <a:pPr marL="401638" lvl="2" indent="-401638"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en-NZ" altLang="en-US" sz="2000" dirty="0"/>
              <a:t>Objective to prioritise risk across and within fleets</a:t>
            </a:r>
          </a:p>
          <a:p>
            <a:pPr marL="401638" lvl="2" indent="-401638"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en-NZ" altLang="en-US" sz="2000" dirty="0"/>
              <a:t>Assessing probability:</a:t>
            </a:r>
          </a:p>
          <a:p>
            <a:pPr marL="804838" lvl="3" indent="-401638"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en-NZ" altLang="en-US" sz="2000" dirty="0"/>
              <a:t>Modelling approach to calculate probability where quantification possible.</a:t>
            </a:r>
          </a:p>
          <a:p>
            <a:pPr marL="804838" lvl="3" indent="-401638"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en-NZ" altLang="en-US" sz="2000" dirty="0"/>
              <a:t>Engineering and industry experience to determine probability where modelling not possible.</a:t>
            </a:r>
          </a:p>
          <a:p>
            <a:pPr marL="804838" lvl="3" indent="-401638"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en-NZ" altLang="en-US" sz="2000" dirty="0"/>
              <a:t>Asset health based on inspection and test data</a:t>
            </a:r>
          </a:p>
          <a:p>
            <a:pPr marL="403200" lvl="3" indent="0" eaLnBrk="1" hangingPunct="1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en-NZ" altLang="en-US" sz="2000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 bwMode="auto">
          <a:xfrm>
            <a:off x="2206625" y="2286339"/>
            <a:ext cx="9445048" cy="70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032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064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2096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eaLnBrk="1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NZ" altLang="en-US" sz="2000" b="1" dirty="0"/>
              <a:t>Qualitative Risk = Asset health (Prob. of failure) versus Criticality</a:t>
            </a:r>
          </a:p>
        </p:txBody>
      </p:sp>
    </p:spTree>
    <p:extLst>
      <p:ext uri="{BB962C8B-B14F-4D97-AF65-F5344CB8AC3E}">
        <p14:creationId xmlns:p14="http://schemas.microsoft.com/office/powerpoint/2010/main" val="252007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altLang="en-US">
                <a:solidFill>
                  <a:schemeClr val="tx2"/>
                </a:solidFill>
              </a:rPr>
              <a:t>At a glance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8802CB-D306-4CA2-9D0A-B84DE4399105}" type="slidenum">
              <a:rPr lang="en-CA" altLang="en-US">
                <a:solidFill>
                  <a:schemeClr val="tx2"/>
                </a:solidFill>
              </a:rPr>
              <a:pPr eaLnBrk="1" hangingPunct="1"/>
              <a:t>7</a:t>
            </a:fld>
            <a:endParaRPr lang="en-CA" altLang="en-US">
              <a:solidFill>
                <a:schemeClr val="tx2"/>
              </a:solidFill>
            </a:endParaRPr>
          </a:p>
        </p:txBody>
      </p:sp>
      <p:sp>
        <p:nvSpPr>
          <p:cNvPr id="26629" name="Title 4"/>
          <p:cNvSpPr>
            <a:spLocks noGrp="1"/>
          </p:cNvSpPr>
          <p:nvPr>
            <p:ph type="title"/>
          </p:nvPr>
        </p:nvSpPr>
        <p:spPr>
          <a:xfrm>
            <a:off x="2206625" y="620714"/>
            <a:ext cx="9251950" cy="604238"/>
          </a:xfrm>
        </p:spPr>
        <p:txBody>
          <a:bodyPr/>
          <a:lstStyle/>
          <a:p>
            <a:pPr eaLnBrk="1" hangingPunct="1"/>
            <a:r>
              <a:rPr lang="en-NZ" altLang="en-US" dirty="0"/>
              <a:t>WSP’s approach to calculating risk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00" y="12700"/>
            <a:ext cx="12700" cy="127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12700" y="12700"/>
            <a:ext cx="12700" cy="127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2700" y="12700"/>
            <a:ext cx="12700" cy="127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AU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2402640" y="1412263"/>
            <a:ext cx="7531071" cy="102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032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064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2096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eaLnBrk="1" hangingPunct="1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NZ" altLang="en-US" sz="1800" b="1" dirty="0"/>
              <a:t>Consequence</a:t>
            </a:r>
            <a:r>
              <a:rPr lang="en-NZ" altLang="en-US" sz="1800" dirty="0"/>
              <a:t>: the outcome of a failure that could have a safety impact to the public or staff, reduction of reliability by loss of supply or the environment (quantitative).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640" y="3287539"/>
            <a:ext cx="6893762" cy="1993625"/>
          </a:xfrm>
          <a:prstGeom prst="rect">
            <a:avLst/>
          </a:prstGeom>
        </p:spPr>
      </p:pic>
      <p:sp>
        <p:nvSpPr>
          <p:cNvPr id="6" name="Arrow: Right 5"/>
          <p:cNvSpPr/>
          <p:nvPr/>
        </p:nvSpPr>
        <p:spPr>
          <a:xfrm rot="20906712">
            <a:off x="3754055" y="4272603"/>
            <a:ext cx="4543845" cy="559149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Increasing priority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 bwMode="auto">
          <a:xfrm>
            <a:off x="2402641" y="2441479"/>
            <a:ext cx="7531070" cy="64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032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064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2096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eaLnBrk="1" hangingPunct="1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NZ" altLang="en-US" sz="1800" b="1" dirty="0"/>
              <a:t>Criticality</a:t>
            </a:r>
            <a:r>
              <a:rPr lang="en-NZ" altLang="en-US" sz="1800" dirty="0"/>
              <a:t>: the importance of the asset to continued reliable and safe function of the electricity network (qualitative).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2641" y="5546225"/>
            <a:ext cx="9055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eaLnBrk="1" hangingPunct="1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NZ" altLang="en-US" sz="2000" dirty="0"/>
              <a:t>Aligned to Aurora’s matrix to display risk</a:t>
            </a:r>
          </a:p>
          <a:p>
            <a:pPr marL="0" lvl="2" indent="0" eaLnBrk="1" hangingPunct="1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NZ" altLang="en-US" sz="2400" b="1" dirty="0"/>
              <a:t>Output: prioritised list of assets/risks to be addressed by Aurora</a:t>
            </a:r>
            <a:endParaRPr lang="en-NZ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5225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1267DC-136E-4E83-9C5E-51CBCA6AB434}" type="slidenum">
              <a:rPr lang="en-CA" altLang="en-US">
                <a:solidFill>
                  <a:schemeClr val="tx2"/>
                </a:solidFill>
              </a:rPr>
              <a:pPr eaLnBrk="1" hangingPunct="1"/>
              <a:t>8</a:t>
            </a:fld>
            <a:endParaRPr lang="en-CA" altLang="en-US">
              <a:solidFill>
                <a:schemeClr val="tx2"/>
              </a:solidFill>
            </a:endParaRPr>
          </a:p>
        </p:txBody>
      </p:sp>
      <p:sp>
        <p:nvSpPr>
          <p:cNvPr id="28675" name="Content Placeholder 3"/>
          <p:cNvSpPr>
            <a:spLocks noGrp="1"/>
          </p:cNvSpPr>
          <p:nvPr>
            <p:ph sz="quarter" idx="13"/>
          </p:nvPr>
        </p:nvSpPr>
        <p:spPr>
          <a:xfrm>
            <a:off x="2206625" y="1604513"/>
            <a:ext cx="9251950" cy="4270076"/>
          </a:xfrm>
        </p:spPr>
        <p:txBody>
          <a:bodyPr/>
          <a:lstStyle/>
          <a:p>
            <a:pPr marL="401638" lvl="2" indent="-4016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AU" altLang="en-US" dirty="0"/>
              <a:t>Most assets pose low risk to public safety, reliability or the environment. Some exceptions will be discussed later. </a:t>
            </a:r>
          </a:p>
          <a:p>
            <a:pPr marL="401638" lvl="2" indent="-4016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NZ" altLang="en-US" dirty="0"/>
              <a:t>The review found that some safety risks were not managed to be as low as reasonably practicable:</a:t>
            </a:r>
          </a:p>
          <a:p>
            <a:pPr marL="804838" lvl="3" indent="-4016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NZ" altLang="en-US" dirty="0"/>
              <a:t>Public risk – identified with protection systems that did not always isolate faulty equipment, and </a:t>
            </a:r>
          </a:p>
          <a:p>
            <a:pPr marL="804838" lvl="3" indent="-4016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NZ" altLang="en-US" dirty="0"/>
              <a:t>Worker risk – zone substation asset.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endParaRPr lang="en-NZ" altLang="en-US" dirty="0"/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endParaRPr lang="en-NZ" altLang="en-US" dirty="0"/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endParaRPr lang="en-NZ" altLang="en-US" dirty="0"/>
          </a:p>
        </p:txBody>
      </p:sp>
      <p:sp>
        <p:nvSpPr>
          <p:cNvPr id="28676" name="Title 4"/>
          <p:cNvSpPr>
            <a:spLocks noGrp="1"/>
          </p:cNvSpPr>
          <p:nvPr>
            <p:ph type="title"/>
          </p:nvPr>
        </p:nvSpPr>
        <p:spPr>
          <a:xfrm>
            <a:off x="2206625" y="620713"/>
            <a:ext cx="9251950" cy="1152525"/>
          </a:xfrm>
        </p:spPr>
        <p:txBody>
          <a:bodyPr/>
          <a:lstStyle/>
          <a:p>
            <a:pPr eaLnBrk="1" hangingPunct="1"/>
            <a:r>
              <a:rPr lang="en-AU" altLang="en-US" dirty="0"/>
              <a:t>Our key findings – Safety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1267DC-136E-4E83-9C5E-51CBCA6AB434}" type="slidenum">
              <a:rPr lang="en-CA" altLang="en-US">
                <a:solidFill>
                  <a:schemeClr val="tx2"/>
                </a:solidFill>
              </a:rPr>
              <a:pPr eaLnBrk="1" hangingPunct="1"/>
              <a:t>9</a:t>
            </a:fld>
            <a:endParaRPr lang="en-CA" altLang="en-US">
              <a:solidFill>
                <a:schemeClr val="tx2"/>
              </a:solidFill>
            </a:endParaRPr>
          </a:p>
        </p:txBody>
      </p:sp>
      <p:sp>
        <p:nvSpPr>
          <p:cNvPr id="28676" name="Title 4"/>
          <p:cNvSpPr>
            <a:spLocks noGrp="1"/>
          </p:cNvSpPr>
          <p:nvPr>
            <p:ph type="title"/>
          </p:nvPr>
        </p:nvSpPr>
        <p:spPr>
          <a:xfrm>
            <a:off x="2206625" y="620713"/>
            <a:ext cx="9251950" cy="1152525"/>
          </a:xfrm>
        </p:spPr>
        <p:txBody>
          <a:bodyPr/>
          <a:lstStyle/>
          <a:p>
            <a:pPr eaLnBrk="1" hangingPunct="1"/>
            <a:r>
              <a:rPr lang="en-AU" altLang="en-US" dirty="0"/>
              <a:t>Our key findings – Resilience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218" y="1520642"/>
            <a:ext cx="5499708" cy="4122921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2062752" y="1611313"/>
            <a:ext cx="436332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 sz="2400" kern="120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4032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8064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209600" indent="-4032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8" lvl="2" indent="-4016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NZ" altLang="en-US" sz="2000" dirty="0"/>
              <a:t>The key resilience issues were related to liquefaction (earthquake) affecting the </a:t>
            </a:r>
            <a:r>
              <a:rPr lang="en-NZ" altLang="en-US" sz="2000" dirty="0" err="1"/>
              <a:t>subtransmission</a:t>
            </a:r>
            <a:r>
              <a:rPr lang="en-NZ" altLang="en-US" sz="2000" dirty="0"/>
              <a:t> cables in central Dunedin. </a:t>
            </a:r>
          </a:p>
          <a:p>
            <a:pPr marL="401638" lvl="2" indent="-4016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NZ" altLang="en-US" sz="2000" dirty="0"/>
              <a:t>Both </a:t>
            </a:r>
            <a:r>
              <a:rPr lang="en-NZ" altLang="en-US" sz="2000" dirty="0" err="1"/>
              <a:t>subtransmission</a:t>
            </a:r>
            <a:r>
              <a:rPr lang="en-NZ" altLang="en-US" sz="2000" dirty="0"/>
              <a:t> cables are in the same trench</a:t>
            </a:r>
          </a:p>
          <a:p>
            <a:pPr marL="401638" lvl="2" indent="-401638" eaLnBrk="1" hangingPunct="1">
              <a:lnSpc>
                <a:spcPct val="150000"/>
              </a:lnSpc>
              <a:spcBef>
                <a:spcPts val="600"/>
              </a:spcBef>
              <a:defRPr/>
            </a:pPr>
            <a:r>
              <a:rPr lang="en-NZ" altLang="en-US" sz="2000" dirty="0"/>
              <a:t>Other assets are not significantly impacted.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endParaRPr lang="en-NZ" altLang="en-US" dirty="0"/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endParaRPr lang="en-NZ" altLang="en-US" dirty="0"/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575577301"/>
      </p:ext>
    </p:extLst>
  </p:cSld>
  <p:clrMapOvr>
    <a:masterClrMapping/>
  </p:clrMapOvr>
</p:sld>
</file>

<file path=ppt/theme/theme1.xml><?xml version="1.0" encoding="utf-8"?>
<a:theme xmlns:a="http://schemas.openxmlformats.org/drawingml/2006/main" name="WSP_Presentation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 EN PowerPoint Template 16x9.potx" id="{874BC24D-6DA3-4443-8E06-8F1C5E1EC87E}" vid="{686F70FD-75F4-4CF3-A536-C05ACBE0EBA4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4EC06882FD74BB8A4889891ABF69F" ma:contentTypeVersion="0" ma:contentTypeDescription="Create a new document." ma:contentTypeScope="" ma:versionID="8fb925bdc91a76e408ffd01f0b9893d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6BA26B-6B6C-4E80-9F9B-8E54C4412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2EE0D15-0C5A-4704-AFC6-EED1C09DB9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D4270C-432D-410D-9617-CBBEA71BBE64}">
  <ds:schemaRefs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 EN PowerPoint Template 16x9</Template>
  <TotalTime>6680</TotalTime>
  <Words>1425</Words>
  <Application>Microsoft Office PowerPoint</Application>
  <PresentationFormat>Widescreen</PresentationFormat>
  <Paragraphs>162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WSP_Presentation</vt:lpstr>
      <vt:lpstr>Independent Review of Aurora Network – summary of findings</vt:lpstr>
      <vt:lpstr>Agenda</vt:lpstr>
      <vt:lpstr>Terms of Reference</vt:lpstr>
      <vt:lpstr>Terms of Reference (cont.)</vt:lpstr>
      <vt:lpstr>Aurora’s electricity distribution networks</vt:lpstr>
      <vt:lpstr>WSP’s approach to calculating risk – two approaches</vt:lpstr>
      <vt:lpstr>WSP’s approach to calculating risk (cont.)</vt:lpstr>
      <vt:lpstr>Our key findings – Safety </vt:lpstr>
      <vt:lpstr>Our key findings – Resilience</vt:lpstr>
      <vt:lpstr>Our key findings – Security </vt:lpstr>
      <vt:lpstr>Our key findings – Performance</vt:lpstr>
      <vt:lpstr>Our key findings – Assets</vt:lpstr>
      <vt:lpstr>Findings by asset class</vt:lpstr>
      <vt:lpstr>Protection systems</vt:lpstr>
      <vt:lpstr>ZSS circuit breakers</vt:lpstr>
      <vt:lpstr>ZSS Transformers</vt:lpstr>
      <vt:lpstr>Support structures</vt:lpstr>
      <vt:lpstr>Distribution switchgear</vt:lpstr>
      <vt:lpstr>Key assets with Minor risks</vt:lpstr>
      <vt:lpstr>Overall summary of risks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PS109832-ADV-002-PPT Rev1</dc:title>
  <dc:creator>Tjaberings, Rebecca</dc:creator>
  <cp:lastModifiedBy>Simon Wakefield</cp:lastModifiedBy>
  <cp:revision>252</cp:revision>
  <cp:lastPrinted>2018-10-23T02:47:25Z</cp:lastPrinted>
  <dcterms:created xsi:type="dcterms:W3CDTF">2018-09-03T21:38:59Z</dcterms:created>
  <dcterms:modified xsi:type="dcterms:W3CDTF">2018-11-04T22:50:39Z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0x01010041C4EC06882FD74BB8A4889891ABF69F</vt:lpwstr>
  </property>
  <property fmtid="{D5CDD505-2E9C-101B-9397-08002B2CF9AE}" pid="3" name="isWSPPresentation">
    <vt:bool>true</vt:bool>
  </property>
  <property fmtid="{D5CDD505-2E9C-101B-9397-08002B2CF9AE}" pid="4" name="Version">
    <vt:lpwstr>2.0</vt:lpwstr>
  </property>
  <property fmtid="{D5CDD505-2E9C-101B-9397-08002B2CF9AE}" pid="5" name="xWrdWorkgroupTemplate">
    <vt:lpwstr>c:\users\tjaberingsr\documents</vt:lpwstr>
  </property>
  <property fmtid="{D5CDD505-2E9C-101B-9397-08002B2CF9AE}" pid="6" name="xWrdUserTemplate">
    <vt:lpwstr>c:\users\tjaberingsr\documents</vt:lpwstr>
  </property>
  <property fmtid="{D5CDD505-2E9C-101B-9397-08002B2CF9AE}" pid="7" name="xWrdUserInitials">
    <vt:lpwstr>TR</vt:lpwstr>
  </property>
  <property fmtid="{D5CDD505-2E9C-101B-9397-08002B2CF9AE}" pid="8" name="DocNameType">
    <vt:lpwstr>ANZ</vt:lpwstr>
  </property>
  <property fmtid="{D5CDD505-2E9C-101B-9397-08002B2CF9AE}" pid="9" name="WSPProjectCode">
    <vt:lpwstr>PS109832-</vt:lpwstr>
  </property>
  <property fmtid="{D5CDD505-2E9C-101B-9397-08002B2CF9AE}" pid="10" name="WSPDiscipline">
    <vt:lpwstr>ADV-</vt:lpwstr>
  </property>
  <property fmtid="{D5CDD505-2E9C-101B-9397-08002B2CF9AE}" pid="11" name="WSPContentType">
    <vt:lpwstr>002-</vt:lpwstr>
  </property>
  <property fmtid="{D5CDD505-2E9C-101B-9397-08002B2CF9AE}" pid="12" name="WSPDocNo">
    <vt:lpwstr>PPT</vt:lpwstr>
  </property>
  <property fmtid="{D5CDD505-2E9C-101B-9397-08002B2CF9AE}" pid="13" name="WSPRevNo">
    <vt:lpwstr>1</vt:lpwstr>
  </property>
  <property fmtid="{D5CDD505-2E9C-101B-9397-08002B2CF9AE}" pid="14" name="WSPOfficeCode">
    <vt:lpwstr/>
  </property>
  <property fmtid="{D5CDD505-2E9C-101B-9397-08002B2CF9AE}" pid="15" name="WSPDocNamingDate">
    <vt:lpwstr/>
  </property>
  <property fmtid="{D5CDD505-2E9C-101B-9397-08002B2CF9AE}" pid="16" name="WSPAuthor">
    <vt:lpwstr>~</vt:lpwstr>
  </property>
  <property fmtid="{D5CDD505-2E9C-101B-9397-08002B2CF9AE}" pid="17" name="WSPDocDescription">
    <vt:lpwstr/>
  </property>
  <property fmtid="{D5CDD505-2E9C-101B-9397-08002B2CF9AE}" pid="18" name="WSPGeneralOurRef">
    <vt:lpwstr/>
  </property>
  <property fmtid="{D5CDD505-2E9C-101B-9397-08002B2CF9AE}" pid="19" name="WSPOurRef">
    <vt:lpwstr>PS109832-ADV-002-PPT Rev1</vt:lpwstr>
  </property>
</Properties>
</file>